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7" r:id="rId4"/>
    <p:sldId id="288" r:id="rId5"/>
    <p:sldId id="258" r:id="rId6"/>
    <p:sldId id="268" r:id="rId7"/>
    <p:sldId id="269" r:id="rId8"/>
    <p:sldId id="267" r:id="rId9"/>
    <p:sldId id="284" r:id="rId10"/>
    <p:sldId id="286" r:id="rId11"/>
    <p:sldId id="276" r:id="rId12"/>
    <p:sldId id="290" r:id="rId13"/>
    <p:sldId id="277" r:id="rId14"/>
    <p:sldId id="285" r:id="rId15"/>
    <p:sldId id="291" r:id="rId16"/>
    <p:sldId id="260" r:id="rId17"/>
    <p:sldId id="259" r:id="rId18"/>
    <p:sldId id="261" r:id="rId19"/>
    <p:sldId id="262" r:id="rId20"/>
    <p:sldId id="263" r:id="rId21"/>
    <p:sldId id="264" r:id="rId22"/>
    <p:sldId id="266" r:id="rId23"/>
    <p:sldId id="280" r:id="rId24"/>
    <p:sldId id="272" r:id="rId25"/>
    <p:sldId id="279" r:id="rId26"/>
    <p:sldId id="292" r:id="rId27"/>
    <p:sldId id="281" r:id="rId28"/>
    <p:sldId id="282" r:id="rId29"/>
    <p:sldId id="283" r:id="rId30"/>
    <p:sldId id="27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94" d="100"/>
          <a:sy n="94" d="100"/>
        </p:scale>
        <p:origin x="10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36000"/>
                    <a:tint val="96000"/>
                    <a:lumMod val="104000"/>
                  </a:schemeClr>
                </a:gs>
                <a:gs pos="100000">
                  <a:schemeClr val="accent2">
                    <a:shade val="36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Вед.программы!$D$2</c:f>
              <c:numCache>
                <c:formatCode>0.0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43000"/>
                    <a:tint val="96000"/>
                    <a:lumMod val="104000"/>
                  </a:schemeClr>
                </a:gs>
                <a:gs pos="100000">
                  <a:schemeClr val="accent2">
                    <a:shade val="43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Вед.программы!$D$3</c:f>
              <c:numCache>
                <c:formatCode>General</c:formatCode>
                <c:ptCount val="1"/>
                <c:pt idx="0">
                  <c:v>22.4</c:v>
                </c:pt>
              </c:numCache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2">
                    <a:shade val="50000"/>
                    <a:tint val="96000"/>
                    <a:lumMod val="104000"/>
                  </a:schemeClr>
                </a:gs>
                <a:gs pos="100000">
                  <a:schemeClr val="accent2">
                    <a:shade val="5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Вед.программы!$D$4</c:f>
              <c:numCache>
                <c:formatCode>General</c:formatCode>
                <c:ptCount val="1"/>
                <c:pt idx="0">
                  <c:v>27.6</c:v>
                </c:pt>
              </c:numCache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2">
                    <a:shade val="56000"/>
                    <a:tint val="96000"/>
                    <a:lumMod val="104000"/>
                  </a:schemeClr>
                </a:gs>
                <a:gs pos="100000">
                  <a:schemeClr val="accent2">
                    <a:shade val="56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Вед.программы!$D$5</c:f>
              <c:numCache>
                <c:formatCode>General</c:formatCode>
                <c:ptCount val="1"/>
                <c:pt idx="0">
                  <c:v>27.8</c:v>
                </c:pt>
              </c:numCache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2">
                    <a:shade val="63000"/>
                    <a:tint val="96000"/>
                    <a:lumMod val="104000"/>
                  </a:schemeClr>
                </a:gs>
                <a:gs pos="100000">
                  <a:schemeClr val="accent2">
                    <a:shade val="63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Вед.программы!$D$6</c:f>
              <c:numCache>
                <c:formatCode>General</c:formatCode>
                <c:ptCount val="1"/>
                <c:pt idx="0">
                  <c:v>40.5</c:v>
                </c:pt>
              </c:numCache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2">
                    <a:shade val="70000"/>
                    <a:tint val="96000"/>
                    <a:lumMod val="104000"/>
                  </a:schemeClr>
                </a:gs>
                <a:gs pos="100000">
                  <a:schemeClr val="accent2">
                    <a:shade val="7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Вед.программы!$D$7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2">
                    <a:shade val="76000"/>
                    <a:tint val="96000"/>
                    <a:lumMod val="104000"/>
                  </a:schemeClr>
                </a:gs>
                <a:gs pos="100000">
                  <a:schemeClr val="accent2">
                    <a:shade val="76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Вед.программы!$D$8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7"/>
          <c:order val="7"/>
          <c:spPr>
            <a:gradFill rotWithShape="1">
              <a:gsLst>
                <a:gs pos="0">
                  <a:schemeClr val="accent2">
                    <a:shade val="83000"/>
                    <a:tint val="96000"/>
                    <a:lumMod val="104000"/>
                  </a:schemeClr>
                </a:gs>
                <a:gs pos="100000">
                  <a:schemeClr val="accent2">
                    <a:shade val="83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Вед.программы!$D$9</c:f>
              <c:numCache>
                <c:formatCode>General</c:formatCode>
                <c:ptCount val="1"/>
                <c:pt idx="0">
                  <c:v>32.6</c:v>
                </c:pt>
              </c:numCache>
            </c:numRef>
          </c:val>
        </c:ser>
        <c:ser>
          <c:idx val="8"/>
          <c:order val="8"/>
          <c:spPr>
            <a:gradFill rotWithShape="1">
              <a:gsLst>
                <a:gs pos="0">
                  <a:schemeClr val="accent2">
                    <a:shade val="90000"/>
                    <a:tint val="96000"/>
                    <a:lumMod val="104000"/>
                  </a:schemeClr>
                </a:gs>
                <a:gs pos="100000">
                  <a:schemeClr val="accent2">
                    <a:shade val="9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Вед.программы!$D$10</c:f>
              <c:numCache>
                <c:formatCode>General</c:formatCode>
                <c:ptCount val="1"/>
                <c:pt idx="0">
                  <c:v>40.200000000000003</c:v>
                </c:pt>
              </c:numCache>
            </c:numRef>
          </c:val>
        </c:ser>
        <c:ser>
          <c:idx val="9"/>
          <c:order val="9"/>
          <c:spPr>
            <a:gradFill rotWithShape="1">
              <a:gsLst>
                <a:gs pos="0">
                  <a:schemeClr val="accent2">
                    <a:shade val="96000"/>
                    <a:tint val="96000"/>
                    <a:lumMod val="104000"/>
                  </a:schemeClr>
                </a:gs>
                <a:gs pos="100000">
                  <a:schemeClr val="accent2">
                    <a:shade val="96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Вед.программы!$D$11</c:f>
              <c:numCache>
                <c:formatCode>General</c:formatCode>
                <c:ptCount val="1"/>
                <c:pt idx="0">
                  <c:v>99.9</c:v>
                </c:pt>
              </c:numCache>
            </c:numRef>
          </c:val>
        </c:ser>
        <c:ser>
          <c:idx val="10"/>
          <c:order val="10"/>
          <c:spPr>
            <a:gradFill rotWithShape="1">
              <a:gsLst>
                <a:gs pos="0">
                  <a:schemeClr val="accent2">
                    <a:tint val="97000"/>
                    <a:tint val="96000"/>
                    <a:lumMod val="104000"/>
                  </a:schemeClr>
                </a:gs>
                <a:gs pos="100000">
                  <a:schemeClr val="accent2">
                    <a:tint val="97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Вед.программы!$D$12</c:f>
              <c:numCache>
                <c:formatCode>General</c:formatCode>
                <c:ptCount val="1"/>
                <c:pt idx="0">
                  <c:v>57.6</c:v>
                </c:pt>
              </c:numCache>
            </c:numRef>
          </c:val>
        </c:ser>
        <c:ser>
          <c:idx val="11"/>
          <c:order val="11"/>
          <c:spPr>
            <a:gradFill rotWithShape="1">
              <a:gsLst>
                <a:gs pos="0">
                  <a:schemeClr val="accent2">
                    <a:tint val="90000"/>
                    <a:tint val="96000"/>
                    <a:lumMod val="104000"/>
                  </a:schemeClr>
                </a:gs>
                <a:gs pos="100000">
                  <a:schemeClr val="accent2">
                    <a:tint val="9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Вед.программы!$D$13</c:f>
              <c:numCache>
                <c:formatCode>General</c:formatCode>
                <c:ptCount val="1"/>
                <c:pt idx="0">
                  <c:v>11.2</c:v>
                </c:pt>
              </c:numCache>
            </c:numRef>
          </c:val>
        </c:ser>
        <c:ser>
          <c:idx val="12"/>
          <c:order val="12"/>
          <c:spPr>
            <a:gradFill rotWithShape="1">
              <a:gsLst>
                <a:gs pos="0">
                  <a:schemeClr val="accent2">
                    <a:tint val="84000"/>
                    <a:tint val="96000"/>
                    <a:lumMod val="104000"/>
                  </a:schemeClr>
                </a:gs>
                <a:gs pos="100000">
                  <a:schemeClr val="accent2">
                    <a:tint val="84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Вед.программы!$D$14</c:f>
              <c:numCache>
                <c:formatCode>General</c:formatCode>
                <c:ptCount val="1"/>
                <c:pt idx="0">
                  <c:v>25.2</c:v>
                </c:pt>
              </c:numCache>
            </c:numRef>
          </c:val>
        </c:ser>
        <c:ser>
          <c:idx val="13"/>
          <c:order val="13"/>
          <c:spPr>
            <a:gradFill rotWithShape="1">
              <a:gsLst>
                <a:gs pos="0">
                  <a:schemeClr val="accent2">
                    <a:tint val="77000"/>
                    <a:tint val="96000"/>
                    <a:lumMod val="104000"/>
                  </a:schemeClr>
                </a:gs>
                <a:gs pos="100000">
                  <a:schemeClr val="accent2">
                    <a:tint val="77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Вед.программы!$D$15</c:f>
              <c:numCache>
                <c:formatCode>General</c:formatCode>
                <c:ptCount val="1"/>
                <c:pt idx="0">
                  <c:v>146.9</c:v>
                </c:pt>
              </c:numCache>
            </c:numRef>
          </c:val>
        </c:ser>
        <c:ser>
          <c:idx val="14"/>
          <c:order val="14"/>
          <c:spPr>
            <a:gradFill rotWithShape="1">
              <a:gsLst>
                <a:gs pos="0">
                  <a:schemeClr val="accent2">
                    <a:tint val="70000"/>
                    <a:tint val="96000"/>
                    <a:lumMod val="104000"/>
                  </a:schemeClr>
                </a:gs>
                <a:gs pos="100000">
                  <a:schemeClr val="accent2">
                    <a:tint val="7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elete val="1"/>
          </c:dLbls>
          <c:val>
            <c:numRef>
              <c:f>Вед.программы!$D$16</c:f>
              <c:numCache>
                <c:formatCode>0.0</c:formatCode>
                <c:ptCount val="1"/>
                <c:pt idx="0">
                  <c:v>327.7</c:v>
                </c:pt>
              </c:numCache>
            </c:numRef>
          </c:val>
        </c:ser>
        <c:ser>
          <c:idx val="15"/>
          <c:order val="15"/>
          <c:spPr>
            <a:gradFill rotWithShape="1">
              <a:gsLst>
                <a:gs pos="0">
                  <a:schemeClr val="accent2">
                    <a:tint val="64000"/>
                    <a:tint val="96000"/>
                    <a:lumMod val="104000"/>
                  </a:schemeClr>
                </a:gs>
                <a:gs pos="100000">
                  <a:schemeClr val="accent2">
                    <a:tint val="64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Вед.программы!$D$17</c:f>
              <c:numCache>
                <c:formatCode>General</c:formatCode>
                <c:ptCount val="1"/>
                <c:pt idx="0">
                  <c:v>1856.6</c:v>
                </c:pt>
              </c:numCache>
            </c:numRef>
          </c:val>
        </c:ser>
        <c:ser>
          <c:idx val="16"/>
          <c:order val="16"/>
          <c:spPr>
            <a:gradFill rotWithShape="1">
              <a:gsLst>
                <a:gs pos="0">
                  <a:schemeClr val="accent2">
                    <a:tint val="57000"/>
                    <a:tint val="96000"/>
                    <a:lumMod val="104000"/>
                  </a:schemeClr>
                </a:gs>
                <a:gs pos="100000">
                  <a:schemeClr val="accent2">
                    <a:tint val="57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Вед.программы!$D$18</c:f>
              <c:numCache>
                <c:formatCode>General</c:formatCode>
                <c:ptCount val="1"/>
                <c:pt idx="0">
                  <c:v>1372.3</c:v>
                </c:pt>
              </c:numCache>
            </c:numRef>
          </c:val>
        </c:ser>
        <c:ser>
          <c:idx val="17"/>
          <c:order val="17"/>
          <c:spPr>
            <a:gradFill rotWithShape="1">
              <a:gsLst>
                <a:gs pos="0">
                  <a:schemeClr val="accent2">
                    <a:tint val="50000"/>
                    <a:tint val="96000"/>
                    <a:lumMod val="104000"/>
                  </a:schemeClr>
                </a:gs>
                <a:gs pos="100000">
                  <a:schemeClr val="accent2">
                    <a:tint val="50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Вед.программы!$D$19</c:f>
              <c:numCache>
                <c:formatCode>General</c:formatCode>
                <c:ptCount val="1"/>
                <c:pt idx="0">
                  <c:v>396.9</c:v>
                </c:pt>
              </c:numCache>
            </c:numRef>
          </c:val>
        </c:ser>
        <c:ser>
          <c:idx val="18"/>
          <c:order val="18"/>
          <c:spPr>
            <a:gradFill rotWithShape="1">
              <a:gsLst>
                <a:gs pos="0">
                  <a:schemeClr val="accent2">
                    <a:tint val="44000"/>
                    <a:tint val="96000"/>
                    <a:lumMod val="104000"/>
                  </a:schemeClr>
                </a:gs>
                <a:gs pos="100000">
                  <a:schemeClr val="accent2">
                    <a:tint val="44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Вед.программы!$D$20</c:f>
              <c:numCache>
                <c:formatCode>General</c:formatCode>
                <c:ptCount val="1"/>
                <c:pt idx="0">
                  <c:v>5719.5</c:v>
                </c:pt>
              </c:numCache>
            </c:numRef>
          </c:val>
        </c:ser>
        <c:ser>
          <c:idx val="19"/>
          <c:order val="19"/>
          <c:spPr>
            <a:gradFill rotWithShape="1">
              <a:gsLst>
                <a:gs pos="0">
                  <a:schemeClr val="accent2">
                    <a:tint val="37000"/>
                    <a:tint val="96000"/>
                    <a:lumMod val="104000"/>
                  </a:schemeClr>
                </a:gs>
                <a:gs pos="100000">
                  <a:schemeClr val="accent2">
                    <a:tint val="37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Вед.программы!$D$21</c:f>
              <c:numCache>
                <c:formatCode>0.0</c:formatCode>
                <c:ptCount val="1"/>
                <c:pt idx="0">
                  <c:v>25832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9427376"/>
        <c:axId val="299427768"/>
        <c:axId val="0"/>
      </c:bar3DChart>
      <c:catAx>
        <c:axId val="299427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9427768"/>
        <c:crosses val="autoZero"/>
        <c:auto val="1"/>
        <c:lblAlgn val="ctr"/>
        <c:lblOffset val="100"/>
        <c:noMultiLvlLbl val="0"/>
      </c:catAx>
      <c:valAx>
        <c:axId val="2994277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9942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81889763779537E-2"/>
          <c:y val="2.3148148148148147E-2"/>
          <c:w val="0.81111111111111112"/>
          <c:h val="0.89260061242344702"/>
        </c:manualLayout>
      </c:layout>
      <c:area3DChart>
        <c:grouping val="standard"/>
        <c:varyColors val="0"/>
        <c:ser>
          <c:idx val="0"/>
          <c:order val="0"/>
          <c:tx>
            <c:strRef>
              <c:f>'Д. и Р.'!$A$15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>
                <a:alpha val="35000"/>
              </a:schemeClr>
            </a:solidFill>
            <a:ln w="9525">
              <a:solidFill>
                <a:schemeClr val="accent6"/>
              </a:solidFill>
            </a:ln>
            <a:effectLst/>
            <a:sp3d contourW="9525">
              <a:contourClr>
                <a:schemeClr val="accent6"/>
              </a:contourClr>
            </a:sp3d>
          </c:spPr>
          <c:cat>
            <c:strRef>
              <c:f>'Д. и Р.'!$E$14:$J$14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'Д. и Р.'!$E$15:$J$15</c:f>
              <c:numCache>
                <c:formatCode>#\ ##0.0</c:formatCode>
                <c:ptCount val="6"/>
                <c:pt idx="0" formatCode="#,##0.00">
                  <c:v>64686</c:v>
                </c:pt>
                <c:pt idx="1">
                  <c:v>75836.7</c:v>
                </c:pt>
                <c:pt idx="2">
                  <c:v>74539.899999999994</c:v>
                </c:pt>
                <c:pt idx="3">
                  <c:v>71463.7</c:v>
                </c:pt>
                <c:pt idx="4">
                  <c:v>57172.5</c:v>
                </c:pt>
                <c:pt idx="5">
                  <c:v>59450.1</c:v>
                </c:pt>
              </c:numCache>
            </c:numRef>
          </c:val>
        </c:ser>
        <c:ser>
          <c:idx val="1"/>
          <c:order val="1"/>
          <c:tx>
            <c:strRef>
              <c:f>'Д. и Р.'!$A$16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alpha val="35000"/>
              </a:schemeClr>
            </a:solidFill>
            <a:ln w="9525">
              <a:solidFill>
                <a:schemeClr val="accent5"/>
              </a:solidFill>
            </a:ln>
            <a:effectLst/>
            <a:sp3d contourW="9525">
              <a:contourClr>
                <a:schemeClr val="accent5"/>
              </a:contourClr>
            </a:sp3d>
          </c:spPr>
          <c:cat>
            <c:strRef>
              <c:f>'Д. и Р.'!$E$14:$J$14</c:f>
              <c:strCache>
                <c:ptCount val="6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  <c:pt idx="5">
                  <c:v>2022 год</c:v>
                </c:pt>
              </c:strCache>
            </c:strRef>
          </c:cat>
          <c:val>
            <c:numRef>
              <c:f>'Д. и Р.'!$E$16:$J$16</c:f>
              <c:numCache>
                <c:formatCode>#\ ##0.0</c:formatCode>
                <c:ptCount val="6"/>
                <c:pt idx="0" formatCode="#,##0.00">
                  <c:v>72167.199999999997</c:v>
                </c:pt>
                <c:pt idx="1">
                  <c:v>75139.5</c:v>
                </c:pt>
                <c:pt idx="2">
                  <c:v>84726.1</c:v>
                </c:pt>
                <c:pt idx="3">
                  <c:v>71002.7</c:v>
                </c:pt>
                <c:pt idx="4">
                  <c:v>59052.4</c:v>
                </c:pt>
                <c:pt idx="5">
                  <c:v>59450.1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428552"/>
        <c:axId val="299425024"/>
        <c:axId val="153899096"/>
      </c:area3DChart>
      <c:catAx>
        <c:axId val="299428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baseline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425024"/>
        <c:crosses val="autoZero"/>
        <c:auto val="1"/>
        <c:lblAlgn val="ctr"/>
        <c:lblOffset val="100"/>
        <c:noMultiLvlLbl val="0"/>
      </c:catAx>
      <c:valAx>
        <c:axId val="29942502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299428552"/>
        <c:crosses val="autoZero"/>
        <c:crossBetween val="midCat"/>
      </c:valAx>
      <c:serAx>
        <c:axId val="1538990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5000"/>
                <a:lumOff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942502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Доходы!$B$5:$B$11</c:f>
              <c:strCache>
                <c:ptCount val="5"/>
                <c:pt idx="0">
                  <c:v>Налоги на совокупный доход</c:v>
                </c:pt>
                <c:pt idx="1">
                  <c:v>Доходы от компенсации затрат 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  <c:pt idx="4">
                  <c:v>Безвозмездные поступления </c:v>
                </c:pt>
              </c:strCache>
            </c:strRef>
          </c:cat>
          <c:val>
            <c:numRef>
              <c:f>Доходы!$C$5:$C$11</c:f>
              <c:numCache>
                <c:formatCode>#\ ##0.0</c:formatCode>
                <c:ptCount val="5"/>
                <c:pt idx="0">
                  <c:v>51134.3</c:v>
                </c:pt>
                <c:pt idx="1">
                  <c:v>17</c:v>
                </c:pt>
                <c:pt idx="2">
                  <c:v>4222.5</c:v>
                </c:pt>
                <c:pt idx="3">
                  <c:v>5.2</c:v>
                </c:pt>
                <c:pt idx="4">
                  <c:v>16084.7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Расходы!$B$4:$B$32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Расходы!$E$4:$E$32</c:f>
              <c:numCache>
                <c:formatCode>#\ ##0.0</c:formatCode>
                <c:ptCount val="10"/>
                <c:pt idx="0">
                  <c:v>17240.2</c:v>
                </c:pt>
                <c:pt idx="1">
                  <c:v>57.6</c:v>
                </c:pt>
                <c:pt idx="2">
                  <c:v>179.5</c:v>
                </c:pt>
                <c:pt idx="3">
                  <c:v>32718.9</c:v>
                </c:pt>
                <c:pt idx="4">
                  <c:v>40.200000000000003</c:v>
                </c:pt>
                <c:pt idx="5">
                  <c:v>58.8</c:v>
                </c:pt>
                <c:pt idx="6">
                  <c:v>7488.8</c:v>
                </c:pt>
                <c:pt idx="7">
                  <c:v>11034.4</c:v>
                </c:pt>
                <c:pt idx="8">
                  <c:v>327.7</c:v>
                </c:pt>
                <c:pt idx="9">
                  <c:v>1856.6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2018</c:v>
          </c:tx>
          <c:spPr>
            <a:gradFill flip="none" rotWithShape="1"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cat>
            <c:strRef>
              <c:f>Расходы!$B$39:$B$67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Расходы!$F$39:$F$67</c:f>
              <c:numCache>
                <c:formatCode>#\ ##0.0</c:formatCode>
                <c:ptCount val="10"/>
                <c:pt idx="0">
                  <c:v>17194.3</c:v>
                </c:pt>
                <c:pt idx="1">
                  <c:v>99</c:v>
                </c:pt>
                <c:pt idx="2">
                  <c:v>522.79999999999995</c:v>
                </c:pt>
                <c:pt idx="3">
                  <c:v>32857.9</c:v>
                </c:pt>
                <c:pt idx="4">
                  <c:v>0</c:v>
                </c:pt>
                <c:pt idx="5">
                  <c:v>975.69999999999993</c:v>
                </c:pt>
                <c:pt idx="6">
                  <c:v>10128.5</c:v>
                </c:pt>
                <c:pt idx="7">
                  <c:v>11384.099999999999</c:v>
                </c:pt>
                <c:pt idx="8">
                  <c:v>809</c:v>
                </c:pt>
                <c:pt idx="9">
                  <c:v>1168.2</c:v>
                </c:pt>
              </c:numCache>
            </c:numRef>
          </c:val>
        </c:ser>
        <c:ser>
          <c:idx val="1"/>
          <c:order val="1"/>
          <c:tx>
            <c:v>2019</c:v>
          </c:tx>
          <c:spPr>
            <a:gradFill flip="none" rotWithShape="1"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cat>
            <c:strRef>
              <c:f>Расходы!$B$39:$B$67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Расходы!$G$39:$G$67</c:f>
              <c:numCache>
                <c:formatCode>#\ ##0.0</c:formatCode>
                <c:ptCount val="10"/>
                <c:pt idx="0">
                  <c:v>19720.7</c:v>
                </c:pt>
                <c:pt idx="1">
                  <c:v>96</c:v>
                </c:pt>
                <c:pt idx="2">
                  <c:v>659</c:v>
                </c:pt>
                <c:pt idx="3">
                  <c:v>32444.100000000002</c:v>
                </c:pt>
                <c:pt idx="4">
                  <c:v>24.9</c:v>
                </c:pt>
                <c:pt idx="5">
                  <c:v>447.90000000000003</c:v>
                </c:pt>
                <c:pt idx="6">
                  <c:v>16619.7</c:v>
                </c:pt>
                <c:pt idx="7">
                  <c:v>11578.8</c:v>
                </c:pt>
                <c:pt idx="8">
                  <c:v>1719</c:v>
                </c:pt>
                <c:pt idx="9">
                  <c:v>1416</c:v>
                </c:pt>
              </c:numCache>
            </c:numRef>
          </c:val>
        </c:ser>
        <c:ser>
          <c:idx val="2"/>
          <c:order val="2"/>
          <c:tx>
            <c:v>2020</c:v>
          </c:tx>
          <c:spPr>
            <a:gradFill flip="none" rotWithShape="1"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cat>
            <c:strRef>
              <c:f>Расходы!$B$39:$B$67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Жилищно-комм.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Расходы!$H$39:$H$67</c:f>
              <c:numCache>
                <c:formatCode>#\ ##0.0</c:formatCode>
                <c:ptCount val="10"/>
                <c:pt idx="0">
                  <c:v>17240.2</c:v>
                </c:pt>
                <c:pt idx="1">
                  <c:v>57.6</c:v>
                </c:pt>
                <c:pt idx="2">
                  <c:v>179.5</c:v>
                </c:pt>
                <c:pt idx="3">
                  <c:v>32718.9</c:v>
                </c:pt>
                <c:pt idx="4">
                  <c:v>40.200000000000003</c:v>
                </c:pt>
                <c:pt idx="5">
                  <c:v>58.8</c:v>
                </c:pt>
                <c:pt idx="6">
                  <c:v>7488.8</c:v>
                </c:pt>
                <c:pt idx="7">
                  <c:v>11034.4</c:v>
                </c:pt>
                <c:pt idx="8">
                  <c:v>327.7</c:v>
                </c:pt>
                <c:pt idx="9">
                  <c:v>1856.6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98918696"/>
        <c:axId val="298921440"/>
        <c:axId val="0"/>
      </c:bar3DChart>
      <c:catAx>
        <c:axId val="298918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921440"/>
        <c:crosses val="autoZero"/>
        <c:auto val="1"/>
        <c:lblAlgn val="ctr"/>
        <c:lblOffset val="100"/>
        <c:noMultiLvlLbl val="0"/>
      </c:catAx>
      <c:valAx>
        <c:axId val="29892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91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944953805970432"/>
          <c:y val="7.600061842527249E-2"/>
          <c:w val="0.19199201310870612"/>
          <c:h val="5.9940095330396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yVal>
            <c:numRef>
              <c:f>Дефицит!$E$7:$H$7</c:f>
              <c:numCache>
                <c:formatCode>#,##0.00</c:formatCode>
                <c:ptCount val="4"/>
                <c:pt idx="0">
                  <c:v>7481.1999999999971</c:v>
                </c:pt>
                <c:pt idx="1">
                  <c:v>-697.19999999999709</c:v>
                </c:pt>
                <c:pt idx="2">
                  <c:v>10186.200000000012</c:v>
                </c:pt>
                <c:pt idx="3">
                  <c:v>-461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922616"/>
        <c:axId val="298921048"/>
      </c:scatterChart>
      <c:valAx>
        <c:axId val="298922616"/>
        <c:scaling>
          <c:orientation val="minMax"/>
        </c:scaling>
        <c:delete val="1"/>
        <c:axPos val="b"/>
        <c:majorTickMark val="none"/>
        <c:minorTickMark val="none"/>
        <c:tickLblPos val="nextTo"/>
        <c:crossAx val="298921048"/>
        <c:crosses val="autoZero"/>
        <c:crossBetween val="midCat"/>
      </c:valAx>
      <c:valAx>
        <c:axId val="29892104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98922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6">
                    <a:shade val="58000"/>
                    <a:alpha val="0"/>
                  </a:schemeClr>
                </a:gs>
                <a:gs pos="50000">
                  <a:schemeClr val="accent6">
                    <a:shade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Субвенции!$E$5</c:f>
              <c:numCache>
                <c:formatCode>#\ ##0.0</c:formatCode>
                <c:ptCount val="1"/>
                <c:pt idx="0">
                  <c:v>11651.7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100000">
                  <a:schemeClr val="accent6">
                    <a:shade val="86000"/>
                    <a:alpha val="0"/>
                  </a:schemeClr>
                </a:gs>
                <a:gs pos="50000">
                  <a:schemeClr val="accent6">
                    <a:shade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Субвенции!$F$5</c:f>
              <c:numCache>
                <c:formatCode>#\ ##0.0</c:formatCode>
                <c:ptCount val="1"/>
                <c:pt idx="0">
                  <c:v>12485.4</c:v>
                </c:pt>
              </c:numCache>
            </c:numRef>
          </c:val>
        </c:ser>
        <c:ser>
          <c:idx val="2"/>
          <c:order val="2"/>
          <c:spPr>
            <a:gradFill>
              <a:gsLst>
                <a:gs pos="100000">
                  <a:schemeClr val="accent6">
                    <a:tint val="86000"/>
                    <a:alpha val="0"/>
                  </a:schemeClr>
                </a:gs>
                <a:gs pos="50000">
                  <a:schemeClr val="accent6">
                    <a:tint val="86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Субвенции!$G$5</c:f>
              <c:numCache>
                <c:formatCode>#\ ##0.0</c:formatCode>
                <c:ptCount val="1"/>
                <c:pt idx="0">
                  <c:v>12752.400000000001</c:v>
                </c:pt>
              </c:numCache>
            </c:numRef>
          </c:val>
        </c:ser>
        <c:ser>
          <c:idx val="3"/>
          <c:order val="3"/>
          <c:spPr>
            <a:gradFill>
              <a:gsLst>
                <a:gs pos="100000">
                  <a:schemeClr val="accent6">
                    <a:tint val="58000"/>
                    <a:alpha val="0"/>
                  </a:schemeClr>
                </a:gs>
                <a:gs pos="50000">
                  <a:schemeClr val="accent6">
                    <a:tint val="5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val>
            <c:numRef>
              <c:f>Субвенции!$H$5</c:f>
              <c:numCache>
                <c:formatCode>#\ ##0.0</c:formatCode>
                <c:ptCount val="1"/>
                <c:pt idx="0">
                  <c:v>16084.7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98920264"/>
        <c:axId val="298919088"/>
        <c:axId val="0"/>
      </c:bar3DChart>
      <c:catAx>
        <c:axId val="298920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8919088"/>
        <c:crosses val="autoZero"/>
        <c:auto val="1"/>
        <c:lblAlgn val="ctr"/>
        <c:lblOffset val="100"/>
        <c:noMultiLvlLbl val="0"/>
      </c:catAx>
      <c:valAx>
        <c:axId val="298919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29892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0725-FDD8-43E4-BD9E-5FF920A4468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3532-73EF-4047-A1D7-576F66E96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4610-29BD-463E-B1BE-F686A61B65B7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F10-A651-470F-8BCA-2EC8629F3461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AE0-E440-47F5-8531-BEC689001CA6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4F4-4AC9-4A1D-AC5D-55107FEF6A3E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B8A0-7F36-4350-ADB3-C2CDC77A6919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913-A357-4C7E-94AE-EAC3647DB912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AF0-9363-4626-9169-07B36B480CF6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0D0-2AD2-4B24-94A8-CC976C313E2F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DA81-C738-48C6-B50F-F747CA36135B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B09-1B48-4DE3-9A48-6B7C52EC98BC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E88-1BCE-424D-A8CB-D88A9E86E63E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3BA-7570-4EE7-8EC7-9706FC7262B5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37B-F92E-4EBA-8ABD-E66122FC227C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586E-31A7-437B-85EB-0A8787DC8E87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D591-98D7-44FB-A3B0-2126DB4EE1C4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3FA-9E2E-451C-8387-94B6B35147CD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80000"/>
                <a:lumOff val="20000"/>
              </a:srgbClr>
            </a:gs>
            <a:gs pos="100000">
              <a:srgbClr val="DFE8C4">
                <a:lumMod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C74-1487-407B-A6EB-201F00771486}" type="datetime1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0.xml"/><Relationship Id="rId3" Type="http://schemas.openxmlformats.org/officeDocument/2006/relationships/slide" Target="slide5.xml"/><Relationship Id="rId7" Type="http://schemas.openxmlformats.org/officeDocument/2006/relationships/slide" Target="slide18.xml"/><Relationship Id="rId12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slide" Target="slide25.xml"/><Relationship Id="rId5" Type="http://schemas.openxmlformats.org/officeDocument/2006/relationships/slide" Target="slide9.xml"/><Relationship Id="rId15" Type="http://schemas.openxmlformats.org/officeDocument/2006/relationships/slide" Target="slide1.xml"/><Relationship Id="rId10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23.xml"/><Relationship Id="rId1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2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slide" Target="slide30.xml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0.xml"/><Relationship Id="rId7" Type="http://schemas.openxmlformats.org/officeDocument/2006/relationships/slide" Target="slide25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2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emf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slide" Target="slide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Бюджет (Отчет) </a:t>
            </a:r>
            <a:br>
              <a:rPr lang="ru-RU" dirty="0" smtClean="0"/>
            </a:br>
            <a:r>
              <a:rPr lang="ru-RU" dirty="0" smtClean="0"/>
              <a:t>за 2020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граждан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Внутригородское муниципальное образование Санкт-Петербурга муниципальный округ Васильевский</a:t>
            </a:r>
            <a:endParaRPr lang="ru-RU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8" name="Выноска со стрелкой вверх 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за отчетный 2020 год </a:t>
            </a:r>
          </a:p>
        </p:txBody>
      </p:sp>
      <p:pic>
        <p:nvPicPr>
          <p:cNvPr id="1026" name="Рисунок 1" descr="Васильевский_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75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затрат на ведомственные целевые программы</a:t>
            </a:r>
            <a:endParaRPr lang="ru-RU" dirty="0"/>
          </a:p>
        </p:txBody>
      </p:sp>
      <p:pic>
        <p:nvPicPr>
          <p:cNvPr id="35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6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5708070" y="5099411"/>
            <a:ext cx="1607129" cy="6372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704092" y="5303272"/>
            <a:ext cx="1654658" cy="441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704092" y="5700802"/>
            <a:ext cx="1658636" cy="70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708070" y="5521763"/>
            <a:ext cx="1627314" cy="236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704092" y="5784591"/>
            <a:ext cx="1647620" cy="96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704092" y="5794072"/>
            <a:ext cx="1647620" cy="312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684704" y="2371038"/>
            <a:ext cx="1630495" cy="104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704092" y="2989119"/>
            <a:ext cx="1621992" cy="230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701370" y="2786945"/>
            <a:ext cx="1624714" cy="2290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704092" y="2558792"/>
            <a:ext cx="1611107" cy="2109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704092" y="3175814"/>
            <a:ext cx="1621992" cy="2301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690636" y="4855698"/>
            <a:ext cx="1610955" cy="88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5697185" y="4653666"/>
            <a:ext cx="1618014" cy="108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701370" y="4461777"/>
            <a:ext cx="1602943" cy="125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687914" y="4255672"/>
            <a:ext cx="1627285" cy="1443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690636" y="4029863"/>
            <a:ext cx="1613677" cy="1682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704092" y="5815698"/>
            <a:ext cx="1647620" cy="466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Выноска со стрелкой вверх 30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086824"/>
              </p:ext>
            </p:extLst>
          </p:nvPr>
        </p:nvGraphicFramePr>
        <p:xfrm>
          <a:off x="7506492" y="2236897"/>
          <a:ext cx="4472106" cy="421386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472106"/>
              </a:tblGrid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Благоустройство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 Участие в городских праздничных 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Организация досуговых 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Сохранение местных традиций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Средства массовой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just" defTabSz="4572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Трудоустройство несовершеннолетних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just" defTabSz="4572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Профессиональное образование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Профилактика дорожно-транспортного травматизма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Обучение действиям в чрезвычайных ситуациях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Формирование архивных фондов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Охрана окружающей среды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just" defTabSz="457200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Общественные работы                             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Защита прав потребителей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терроризма и экстремизма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наркомании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межнациональных конфликтов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11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Профилактика правонарушений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48019"/>
              </p:ext>
            </p:extLst>
          </p:nvPr>
        </p:nvGraphicFramePr>
        <p:xfrm>
          <a:off x="2611333" y="1113712"/>
          <a:ext cx="4343400" cy="563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566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за отчетный 2020 </a:t>
            </a:r>
            <a:r>
              <a:rPr lang="ru-RU" b="1" dirty="0" smtClean="0"/>
              <a:t>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Ведомственные целевые программы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93984"/>
              </p:ext>
            </p:extLst>
          </p:nvPr>
        </p:nvGraphicFramePr>
        <p:xfrm>
          <a:off x="2721429" y="2621570"/>
          <a:ext cx="8826726" cy="368041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4135"/>
                <a:gridCol w="7183897"/>
                <a:gridCol w="529046"/>
                <a:gridCol w="779648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01 13</a:t>
                      </a: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2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Осуществление защиты прав потребителей.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40,5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новых потенциально опасных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наркомании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01 13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03 09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57,6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67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32,6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872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за отчетный 2020 </a:t>
            </a:r>
            <a:r>
              <a:rPr lang="ru-RU" b="1" dirty="0" smtClean="0"/>
              <a:t>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Ведомственные целевые программы (продолжение)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59106"/>
              </p:ext>
            </p:extLst>
          </p:nvPr>
        </p:nvGraphicFramePr>
        <p:xfrm>
          <a:off x="2721429" y="2596917"/>
          <a:ext cx="8826726" cy="372972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34135"/>
                <a:gridCol w="7183897"/>
                <a:gridCol w="529046"/>
                <a:gridCol w="779648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effectLst/>
                        </a:rPr>
                        <a:t>впервые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04 01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146,9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Содействие развитию малого бизнеса на территории муниципального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04 12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0,0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Благоустройство, в том числе: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25 832,0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1132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Содержание внутриквартальных территорий в части обеспечения ремонта покрытий, расположенных на внутриквартальных территориях, и проведения санитарных рубок (в том числе удаление аварийных, больных деревьев и кустарников) на территориях, не относящихся к территориям зеленых насаждений в соответствии с законом Санкт-Петербурга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5 360,3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389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проектирования благоустройства при размещении элементов благоустройства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645,0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655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за отчетный 2020 </a:t>
            </a:r>
            <a:r>
              <a:rPr lang="ru-RU" b="1" dirty="0" smtClean="0"/>
              <a:t>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(продолжение)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417310"/>
              </p:ext>
            </p:extLst>
          </p:nvPr>
        </p:nvGraphicFramePr>
        <p:xfrm>
          <a:off x="2720634" y="2630732"/>
          <a:ext cx="8739641" cy="365962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1159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10.3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Размещение, содержание, включая ремонт, ограждений декоративных, ограждений газонных, полусфер, надолбов, приствольных решеток, устройств для вертикального озеленения и цветочного оформления, навесов, беседок, уличной мебели, урн, элементов озеленения, информационных щитов и стендов, планировочного устройства, за исключением велосипедных дорожек; размещение покрытий, в том числе предназначенных для кратковременного и длительного хранения индивидуального автотранспорта, на внутриквартальных территориях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2 068,7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10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Размещение контейнерных площадок на внутриквартальных территориях, ремонт элементов благоустройства, расположенных на контейнерных площадках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1 500,2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Размещение, содержание спортивных, детских площадок, включая ремонт расположенных на них элементов благоустройства, на внутриквартальных территориях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2 265,8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Содержание, в том числе уборку, территорий зеленых насаждений общего пользования местного значения (включая расположенных на них элементов благоустройства), защиту зеленых насаждений на указанных территориях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9 180,7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207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Организацию работ по компенсационному озеленению в отношении территорий зеленых насаждений общего пользования местного значения, осуществляемому в соответствии с законом Санкт-Петербурга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05 03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326,1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839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за отчетный 2020 </a:t>
            </a:r>
            <a:r>
              <a:rPr lang="ru-RU" b="1" dirty="0" smtClean="0"/>
              <a:t>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(продолжение)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880847"/>
              </p:ext>
            </p:extLst>
          </p:nvPr>
        </p:nvGraphicFramePr>
        <p:xfrm>
          <a:off x="2720634" y="2563198"/>
          <a:ext cx="8739641" cy="371369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3560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/>
                        <a:t>10,8</a:t>
                      </a:r>
                      <a:endParaRPr lang="ru-RU" sz="10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(размещение), переустройство, восстановление и ремонт объектов зеленых насаждений, расположенных на территориях зеленых насаждений общего пользования местного значения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05 03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4 485,2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45513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11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Осуществление экологического просвещения, а также организация экологического воспитания и формирования экологической культуры в области обращения с твердыми коммунальными отходами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06 05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356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12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35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 по профилактике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дорожно-транспортного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травматизма на территории муниципального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образования, включая размещение, содержание и ремонт искусственных неровностей на внутриквартальных проездах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07 09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</a:tr>
              <a:tr h="53560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14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мероприятий по охране здоровья граждан от воздействия окружающего табачного дыма и последствий потребления табака на территории муниципального образования                                   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7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</a:t>
            </a:r>
            <a:r>
              <a:rPr lang="ru-RU" b="1" dirty="0"/>
              <a:t>за отчетный 2020 </a:t>
            </a:r>
            <a:r>
              <a:rPr lang="ru-RU" b="1" dirty="0" smtClean="0"/>
              <a:t>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Ведомственные </a:t>
            </a:r>
            <a:r>
              <a:rPr lang="ru-RU" dirty="0" smtClean="0"/>
              <a:t>целевые программы (окончание)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663110"/>
              </p:ext>
            </p:extLst>
          </p:nvPr>
        </p:nvGraphicFramePr>
        <p:xfrm>
          <a:off x="2720634" y="2479715"/>
          <a:ext cx="8739641" cy="409808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4623"/>
                <a:gridCol w="7237084"/>
                <a:gridCol w="523827"/>
                <a:gridCol w="634107"/>
              </a:tblGrid>
              <a:tr h="6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Код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Сумма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85863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15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Российской Федерации, проживающих на территории муниципального образования, социально и культурную адаптацию мигрантов, профилактику межнациональных (межэтнических)конфликтов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07 09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376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 местных 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5 719,5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59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 и проведение мероприятий по сохранению и развитию местных традиций и обрядов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1 372,3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68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396,9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615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развития на территории муниципального образования физической культуры и массового спорта, организация и проведение официальных физкультурных мероприятий, физкультурно-оздоровительных мероприятий и спортивных мероприятий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327,7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20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актов, обсуждения проектов муниципальных правовых актов по вопросам местного значения, доведения до сведения жителей муниципального образования официальной информации о социально-экономическом и культурном раз-витии 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1 856,6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07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36 052,9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51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бюджета 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2017-2019 годы, </a:t>
            </a:r>
            <a:r>
              <a:rPr lang="ru-RU" b="1" dirty="0"/>
              <a:t>за отчетный 2020 </a:t>
            </a:r>
            <a:r>
              <a:rPr lang="ru-RU" b="1" dirty="0" smtClean="0"/>
              <a:t>год и период 2021-2022 годов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изменения доходов и расходов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430002"/>
              </p:ext>
            </p:extLst>
          </p:nvPr>
        </p:nvGraphicFramePr>
        <p:xfrm>
          <a:off x="2632756" y="2323774"/>
          <a:ext cx="9473900" cy="469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94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бюджета 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2017-2018 годы, </a:t>
            </a:r>
            <a:r>
              <a:rPr lang="ru-RU" b="1" dirty="0"/>
              <a:t>за отчетный 2020 </a:t>
            </a:r>
            <a:r>
              <a:rPr lang="ru-RU" b="1" dirty="0" smtClean="0"/>
              <a:t>год и период 2021-2022 годов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/>
          <a:lstStyle/>
          <a:p>
            <a:r>
              <a:rPr lang="ru-RU" dirty="0" smtClean="0"/>
              <a:t>Таблица показателей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54962"/>
              </p:ext>
            </p:extLst>
          </p:nvPr>
        </p:nvGraphicFramePr>
        <p:xfrm>
          <a:off x="2753022" y="2507301"/>
          <a:ext cx="8080467" cy="400394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944156"/>
                <a:gridCol w="861858"/>
                <a:gridCol w="861858"/>
                <a:gridCol w="894767"/>
                <a:gridCol w="894767"/>
                <a:gridCol w="861858"/>
                <a:gridCol w="761203"/>
              </a:tblGrid>
              <a:tr h="1967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 показателей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Плановый период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202</a:t>
                      </a:r>
                      <a:r>
                        <a:rPr lang="en-US" sz="1000" b="0" dirty="0" smtClean="0">
                          <a:effectLst/>
                        </a:rPr>
                        <a:t>1</a:t>
                      </a:r>
                      <a:r>
                        <a:rPr lang="ru-RU" sz="1000" b="0" dirty="0" smtClean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202</a:t>
                      </a:r>
                      <a:r>
                        <a:rPr lang="en-US" sz="1000" b="0" dirty="0" smtClean="0">
                          <a:effectLst/>
                        </a:rPr>
                        <a:t>2</a:t>
                      </a:r>
                      <a:r>
                        <a:rPr lang="ru-RU" sz="1000" b="0" dirty="0" smtClean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Доходы бюджета в т.ч.: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64 686,0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75 836,7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74 539,9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71 463,7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57 172,5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59 450,1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Налоговые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50 206,1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59 832,2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53 980,9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51 134,3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29 898,0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31 686,0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Неналоговые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3 519,1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7 806,6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4 244,7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241,2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+mn-lt"/>
                        </a:rPr>
                        <a:t>250,8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Безвозмездные перечисления (субвенции)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12 485,4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12 752,4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27 033,3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+mn-lt"/>
                        </a:rPr>
                        <a:t>27 513,3</a:t>
                      </a:r>
                      <a:endParaRPr lang="ru-RU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 Расходы бюджета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72 167,2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75 139,5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84 726,1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71 002,7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59 052,4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+mn-lt"/>
                        </a:rPr>
                        <a:t>59 450,1</a:t>
                      </a:r>
                      <a:endParaRPr lang="ru-RU" sz="11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3. Дефицит (профицит) </a:t>
                      </a:r>
                      <a:r>
                        <a:rPr lang="ru-RU" sz="1000" dirty="0" smtClean="0">
                          <a:effectLst/>
                        </a:rPr>
                        <a:t>бюджета*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-7 481,2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-10 186,2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1 879,9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 Нормативы отчислений от налоговых доходов в бюджет округа в т.ч.: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Единый налог, взимаемый в связи с применением упрощенной системы налогообложения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Налог, взымаемый в связи с применением патентной системы налогообложения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90170" indent="-90170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5. Верхний предел муниципального долга на 1 января года, следующего за очередным финансовым годом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04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853410"/>
              </p:ext>
            </p:extLst>
          </p:nvPr>
        </p:nvGraphicFramePr>
        <p:xfrm>
          <a:off x="4771781" y="2375528"/>
          <a:ext cx="6135517" cy="4172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  <a:r>
              <a:rPr lang="ru-RU" b="1" dirty="0"/>
              <a:t>за отчетный </a:t>
            </a:r>
            <a:r>
              <a:rPr lang="ru-RU" b="1" dirty="0" smtClean="0"/>
              <a:t>2020 финансовый год 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бюджета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906982" y="2958182"/>
            <a:ext cx="1359081" cy="612648"/>
          </a:xfrm>
          <a:prstGeom prst="wedgeRectCallout">
            <a:avLst>
              <a:gd name="adj1" fmla="val 37084"/>
              <a:gd name="adj2" fmla="val 10320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Безвозмездные поступления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22,51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038764" y="6135212"/>
            <a:ext cx="1611089" cy="612648"/>
          </a:xfrm>
          <a:prstGeom prst="wedgeRectCallout">
            <a:avLst>
              <a:gd name="adj1" fmla="val 29085"/>
              <a:gd name="adj2" fmla="val -8788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Штрафы, санкции, возмещения ущерба </a:t>
            </a:r>
            <a:r>
              <a:rPr lang="ru-RU" sz="1000" b="1" dirty="0" smtClean="0">
                <a:solidFill>
                  <a:schemeClr val="tx1"/>
                </a:solidFill>
              </a:rPr>
              <a:t>5,91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719366" y="6135212"/>
            <a:ext cx="1534884" cy="612648"/>
          </a:xfrm>
          <a:prstGeom prst="wedgeRectCallout">
            <a:avLst>
              <a:gd name="adj1" fmla="val -93529"/>
              <a:gd name="adj2" fmla="val -9039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Доходы от компенсации затрат </a:t>
            </a:r>
            <a:r>
              <a:rPr lang="ru-RU" sz="1000" b="1" dirty="0" smtClean="0">
                <a:solidFill>
                  <a:schemeClr val="tx1"/>
                </a:solidFill>
              </a:rPr>
              <a:t>0,02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764489" y="2458647"/>
            <a:ext cx="1371597" cy="612648"/>
          </a:xfrm>
          <a:prstGeom prst="wedgeRectCallout">
            <a:avLst>
              <a:gd name="adj1" fmla="val -28529"/>
              <a:gd name="adj2" fmla="val 8882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Налоги на совокупный доход </a:t>
            </a:r>
            <a:r>
              <a:rPr lang="ru-RU" sz="1000" b="1" dirty="0" smtClean="0">
                <a:solidFill>
                  <a:schemeClr val="tx1"/>
                </a:solidFill>
              </a:rPr>
              <a:t>71,55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4068327" y="5537392"/>
            <a:ext cx="1538038" cy="612648"/>
          </a:xfrm>
          <a:prstGeom prst="wedgeRectCallout">
            <a:avLst>
              <a:gd name="adj1" fmla="val 123875"/>
              <a:gd name="adj2" fmla="val 158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Прочие неналоговые доходы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0,01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7" grpId="0" animBg="1"/>
      <p:bldP spid="10" grpId="0" animBg="1"/>
      <p:bldP spid="11" grpId="0" animBg="1"/>
      <p:bldP spid="1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Доходы бюджета</a:t>
            </a:r>
          </a:p>
          <a:p>
            <a:pPr algn="ctr"/>
            <a:r>
              <a:rPr lang="ru-RU" b="1" dirty="0"/>
              <a:t>МО Васильевский за отчетный 2020 финансовый год </a:t>
            </a:r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(тыс./руб.)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55281"/>
              </p:ext>
            </p:extLst>
          </p:nvPr>
        </p:nvGraphicFramePr>
        <p:xfrm>
          <a:off x="2797630" y="2988517"/>
          <a:ext cx="8141689" cy="320294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23697"/>
                <a:gridCol w="745536"/>
                <a:gridCol w="751682"/>
                <a:gridCol w="751682"/>
                <a:gridCol w="751682"/>
                <a:gridCol w="811913"/>
                <a:gridCol w="605497"/>
              </a:tblGrid>
              <a:tr h="2735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3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Налоговые и неналоговые доходы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53 034,3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63 351,3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61 787,5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55 379,0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77,49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Налоги на совокупный доход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50 206,1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59 832,2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53 980,9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51 134,3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71,55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Доходы от </a:t>
                      </a:r>
                      <a:r>
                        <a:rPr lang="ru-RU" sz="1000" b="0" dirty="0" smtClean="0">
                          <a:effectLst/>
                        </a:rPr>
                        <a:t>компенсации</a:t>
                      </a:r>
                      <a:r>
                        <a:rPr lang="ru-RU" sz="1000" b="0" baseline="0" dirty="0" smtClean="0">
                          <a:effectLst/>
                        </a:rPr>
                        <a:t> затрат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</a:tr>
              <a:tr h="3300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</a:rPr>
                        <a:t>Штрафы, санкции, возмещение ущерба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7 404,4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4 222,5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5,91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Прочие неналоговые доходы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Безвозмездные </a:t>
                      </a:r>
                      <a:r>
                        <a:rPr lang="ru-RU" sz="1000" dirty="0" smtClean="0">
                          <a:effectLst/>
                        </a:rPr>
                        <a:t>поступления (субвенции)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12 752,4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22,51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Безвозмездные поступления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11 651,7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12 752,4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16 084,7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22,51</a:t>
                      </a:r>
                    </a:p>
                  </a:txBody>
                  <a:tcPr marL="9525" marR="9525" marT="9525" marB="0" anchor="ctr"/>
                </a:tc>
              </a:tr>
              <a:tr h="332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64 686,0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75 836,7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74 539,9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71 463,7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11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327" y="1828804"/>
            <a:ext cx="8915399" cy="45611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 tooltip="П Е Р Е Х О Д"/>
              </a:rPr>
              <a:t>Введение                                                                                                                                         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Основные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характеристики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муниципального образования                                                 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Основные показатели социально-экономического развития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 8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Основные задачи и приоритеты бюджетной политики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              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Основные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характеристики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бюджета                                                                                       16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 tooltip="П Е Р Е Х О Д"/>
              </a:rPr>
              <a:t>Доходы бюджета                                                                                                                          18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Расходы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бюджета                                                                                                                        20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Уровень долговой нагрузки                                                                                                        23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 tooltip="П Е Р Е Х О Д"/>
              </a:rPr>
              <a:t>Межбюджетные отношения                                                                                                       24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Информация о рейтингах                                                                                                          25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2" action="ppaction://hlinksldjump" tooltip="П Е Р Е Х О Д"/>
              </a:rPr>
              <a:t>Глоссарий                                                                                                                                      27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 tooltip="П Е Р Е Х О Д"/>
              </a:rPr>
              <a:t>Контактная информация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 tooltip="П Е Р Е Х О Д"/>
              </a:rPr>
              <a:t>30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50000"/>
              </a:lnSpc>
            </a:pP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Оглавление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со стрелкой вверх 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60861"/>
              </p:ext>
            </p:extLst>
          </p:nvPr>
        </p:nvGraphicFramePr>
        <p:xfrm>
          <a:off x="5141467" y="2486700"/>
          <a:ext cx="5725187" cy="417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  <a:r>
              <a:rPr lang="ru-RU" b="1" dirty="0"/>
              <a:t>за отчетный 2020 </a:t>
            </a:r>
            <a:r>
              <a:rPr lang="ru-RU" b="1" dirty="0" smtClean="0"/>
              <a:t>финансовый год 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бюджета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559629" y="2988517"/>
            <a:ext cx="2144802" cy="467226"/>
          </a:xfrm>
          <a:prstGeom prst="wedgeRectCallout">
            <a:avLst>
              <a:gd name="adj1" fmla="val 68753"/>
              <a:gd name="adj2" fmla="val 4449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безопасность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0,08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6055517" y="2470332"/>
            <a:ext cx="1948544" cy="438001"/>
          </a:xfrm>
          <a:prstGeom prst="wedgeRectCallout">
            <a:avLst>
              <a:gd name="adj1" fmla="val -37769"/>
              <a:gd name="adj2" fmla="val 15822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0,25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0803587" y="4864195"/>
            <a:ext cx="1252139" cy="501019"/>
          </a:xfrm>
          <a:prstGeom prst="wedgeRectCallout">
            <a:avLst>
              <a:gd name="adj1" fmla="val -65966"/>
              <a:gd name="adj2" fmla="val -3572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0,08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7190079" y="6170339"/>
            <a:ext cx="1741091" cy="530233"/>
          </a:xfrm>
          <a:prstGeom prst="wedgeRectCallout">
            <a:avLst>
              <a:gd name="adj1" fmla="val 21194"/>
              <a:gd name="adj2" fmla="val -7088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Социальная политика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15,54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4722007" y="5964711"/>
            <a:ext cx="1370351" cy="636517"/>
          </a:xfrm>
          <a:prstGeom prst="wedgeRectCallout">
            <a:avLst>
              <a:gd name="adj1" fmla="val 78197"/>
              <a:gd name="adj2" fmla="val -7274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Физическая культура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0,46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687663" y="4979918"/>
            <a:ext cx="1523374" cy="636517"/>
          </a:xfrm>
          <a:prstGeom prst="wedgeRectCallout">
            <a:avLst>
              <a:gd name="adj1" fmla="val 105098"/>
              <a:gd name="adj2" fmla="val 4463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2,61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3248107" y="3970887"/>
            <a:ext cx="1741091" cy="636517"/>
          </a:xfrm>
          <a:prstGeom prst="wedgeRectCallout">
            <a:avLst>
              <a:gd name="adj1" fmla="val 66319"/>
              <a:gd name="adj2" fmla="val -1459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24,28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10556483" y="3758127"/>
            <a:ext cx="1594990" cy="531018"/>
          </a:xfrm>
          <a:prstGeom prst="wedgeRectCallout">
            <a:avLst>
              <a:gd name="adj1" fmla="val -48738"/>
              <a:gd name="adj2" fmla="val 11125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9829978" y="5821595"/>
            <a:ext cx="1524000" cy="608316"/>
          </a:xfrm>
          <a:prstGeom prst="wedgeRectCallout">
            <a:avLst>
              <a:gd name="adj1" fmla="val -35995"/>
              <a:gd name="adj2" fmla="val -8501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Культура, кинематография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10,55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9415485" y="2486700"/>
            <a:ext cx="1840025" cy="630728"/>
          </a:xfrm>
          <a:prstGeom prst="wedgeRectCallout">
            <a:avLst>
              <a:gd name="adj1" fmla="val -62093"/>
              <a:gd name="adj2" fmla="val 5022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46,08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87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/>
              <a:t>бюджета </a:t>
            </a:r>
          </a:p>
          <a:p>
            <a:pPr algn="ctr"/>
            <a:r>
              <a:rPr lang="ru-RU" b="1" dirty="0"/>
              <a:t>МО Васильевский за отчетный 2020 финансовый год </a:t>
            </a:r>
          </a:p>
          <a:p>
            <a:pPr algn="ctr"/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08755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(тыс./руб.)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9614"/>
              </p:ext>
            </p:extLst>
          </p:nvPr>
        </p:nvGraphicFramePr>
        <p:xfrm>
          <a:off x="2786744" y="2495333"/>
          <a:ext cx="8164407" cy="419637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731186"/>
                <a:gridCol w="716480"/>
                <a:gridCol w="783650"/>
                <a:gridCol w="783650"/>
                <a:gridCol w="783650"/>
                <a:gridCol w="783650"/>
                <a:gridCol w="582141"/>
              </a:tblGrid>
              <a:tr h="3260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%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</a:tr>
              <a:tr h="32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17 763,6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19 720,7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17 240,2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</a:t>
                      </a:r>
                      <a:r>
                        <a:rPr lang="ru-RU" sz="1000" b="0" dirty="0" smtClean="0">
                          <a:effectLst/>
                        </a:rPr>
                        <a:t>безопасность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экономика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Жилищно-коммунальное хозяйство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31 794,3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32 857,9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32 444,1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32 718,9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0700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Культура, кинематография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0800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8 978,5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16 619,7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7 488,8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Социальная политика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10 617,8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11 578,8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11 034,4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Физическая культура и спорт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1 719,0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Средства массовой информации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1 168,2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1 416,0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856,6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964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72 167,2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</a:rPr>
                        <a:t>75 139,5</a:t>
                      </a: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84 726,1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71 002,7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100,0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Выноска со стрелкой вверх 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5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Расходы бюджета </a:t>
            </a:r>
          </a:p>
          <a:p>
            <a:pPr algn="ctr"/>
            <a:r>
              <a:rPr lang="ru-RU" b="1" dirty="0" smtClean="0"/>
              <a:t>МО </a:t>
            </a:r>
            <a:r>
              <a:rPr lang="ru-RU" b="1" dirty="0"/>
              <a:t>В</a:t>
            </a:r>
            <a:r>
              <a:rPr lang="ru-RU" b="1" dirty="0" smtClean="0"/>
              <a:t>асильевский </a:t>
            </a:r>
            <a:r>
              <a:rPr lang="ru-RU" b="1" dirty="0"/>
              <a:t>за отчетный 2020 </a:t>
            </a:r>
            <a:r>
              <a:rPr lang="ru-RU" b="1" dirty="0" smtClean="0"/>
              <a:t>финансовый год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80997" y="164948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расходов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076811"/>
              </p:ext>
            </p:extLst>
          </p:nvPr>
        </p:nvGraphicFramePr>
        <p:xfrm>
          <a:off x="2632756" y="2330557"/>
          <a:ext cx="9376364" cy="426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685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Уровень долговой нагрузки МО </a:t>
            </a:r>
            <a:r>
              <a:rPr lang="ru-RU" b="1" dirty="0"/>
              <a:t>Васильевский </a:t>
            </a:r>
            <a:endParaRPr lang="ru-RU" b="1" dirty="0" smtClean="0"/>
          </a:p>
          <a:p>
            <a:pPr algn="r"/>
            <a:r>
              <a:rPr lang="ru-RU" b="1" dirty="0"/>
              <a:t>за </a:t>
            </a:r>
            <a:r>
              <a:rPr lang="ru-RU" b="1" dirty="0" smtClean="0"/>
              <a:t>2017-2019 годы и </a:t>
            </a:r>
            <a:r>
              <a:rPr lang="ru-RU" b="1" dirty="0"/>
              <a:t>отчетный 2020 год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Дефицит и профицит бюджета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286049"/>
              </p:ext>
            </p:extLst>
          </p:nvPr>
        </p:nvGraphicFramePr>
        <p:xfrm>
          <a:off x="3131388" y="2786742"/>
          <a:ext cx="5772046" cy="274429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07866"/>
                <a:gridCol w="1116045"/>
                <a:gridCol w="1116045"/>
                <a:gridCol w="1116045"/>
                <a:gridCol w="1116045"/>
              </a:tblGrid>
              <a:tr h="3517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68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Доходы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6</a:t>
                      </a:r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686</a:t>
                      </a:r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75 836,7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74 539,9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71 463,7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5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Расходы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7</a:t>
                      </a:r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167</a:t>
                      </a:r>
                      <a:r>
                        <a:rPr lang="en-US" sz="1100" b="0" u="none" strike="noStrike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75 139,5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84 726,1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71 002,7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6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Дефицит (профицит) бюджета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-7 481,2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-10 186,2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Подзаголовок 4"/>
          <p:cNvSpPr txBox="1">
            <a:spLocks/>
          </p:cNvSpPr>
          <p:nvPr/>
        </p:nvSpPr>
        <p:spPr>
          <a:xfrm>
            <a:off x="2632756" y="5953037"/>
            <a:ext cx="9058501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Дефицит бюджета покрывается из средств, сформированных </a:t>
            </a:r>
            <a:r>
              <a:rPr lang="ru-RU" sz="1400" b="1" dirty="0" smtClean="0"/>
              <a:t>профицитом прошлых лет</a:t>
            </a:r>
            <a:endParaRPr lang="ru-RU" sz="14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999674"/>
              </p:ext>
            </p:extLst>
          </p:nvPr>
        </p:nvGraphicFramePr>
        <p:xfrm>
          <a:off x="4212336" y="4330783"/>
          <a:ext cx="4572000" cy="187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177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2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521892"/>
              </p:ext>
            </p:extLst>
          </p:nvPr>
        </p:nvGraphicFramePr>
        <p:xfrm>
          <a:off x="7212375" y="3895014"/>
          <a:ext cx="52120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Межбюджетные отношения МО Васильевский </a:t>
            </a:r>
          </a:p>
          <a:p>
            <a:pPr algn="r"/>
            <a:r>
              <a:rPr lang="ru-RU" b="1" dirty="0"/>
              <a:t>за </a:t>
            </a:r>
            <a:r>
              <a:rPr lang="ru-RU" b="1" dirty="0" smtClean="0"/>
              <a:t>2017-2019 годы и </a:t>
            </a:r>
            <a:r>
              <a:rPr lang="ru-RU" b="1" dirty="0"/>
              <a:t>отчетный 2020 </a:t>
            </a:r>
            <a:r>
              <a:rPr lang="ru-RU" b="1" dirty="0" smtClean="0"/>
              <a:t>год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6877" y="155459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поступлений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05745"/>
              </p:ext>
            </p:extLst>
          </p:nvPr>
        </p:nvGraphicFramePr>
        <p:xfrm>
          <a:off x="5571890" y="2534939"/>
          <a:ext cx="5976265" cy="37741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490236"/>
                <a:gridCol w="645457"/>
                <a:gridCol w="645457"/>
                <a:gridCol w="874489"/>
                <a:gridCol w="874489"/>
                <a:gridCol w="446137"/>
              </a:tblGrid>
              <a:tr h="344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2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Безвозмездные перечисления (субвенции) из бюджетов Санкт-Петербурга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11 </a:t>
                      </a:r>
                      <a:r>
                        <a:rPr lang="ru-RU" sz="1000" b="1" u="none" strike="noStrike" dirty="0" smtClean="0">
                          <a:effectLst/>
                        </a:rPr>
                        <a:t>651,7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12 485,4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12 752,4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16 084,7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1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Комитет социальной политики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11 </a:t>
                      </a:r>
                      <a:r>
                        <a:rPr lang="ru-RU" sz="1000" b="0" u="none" strike="noStrike" dirty="0" smtClean="0">
                          <a:effectLst/>
                        </a:rPr>
                        <a:t>645,2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</a:rPr>
                        <a:t>12 478,5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12 745,2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12 324,1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76,62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Василеостровского района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</a:rPr>
                        <a:t>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0,01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7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3 758,5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747" y="3177966"/>
            <a:ext cx="3333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" name="Выноска со стрелкой вверх 16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939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18" y="3063430"/>
            <a:ext cx="7812231" cy="3239482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Информация о рейтингах качества управления бюджетным процессом</a:t>
            </a:r>
          </a:p>
          <a:p>
            <a:pPr algn="r"/>
            <a:r>
              <a:rPr lang="ru-RU" b="1" dirty="0"/>
              <a:t>п</a:t>
            </a:r>
            <a:r>
              <a:rPr lang="ru-RU" b="1" dirty="0" smtClean="0"/>
              <a:t>о степени прозрачности бюджетного процесса за 2019 год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461325"/>
          </a:xfrm>
        </p:spPr>
        <p:txBody>
          <a:bodyPr>
            <a:normAutofit/>
          </a:bodyPr>
          <a:lstStyle/>
          <a:p>
            <a:r>
              <a:rPr lang="ru-RU" dirty="0"/>
              <a:t>Оценка открытости бюджетных данных по Санкт-Петербургу (фрагмент)</a:t>
            </a:r>
          </a:p>
          <a:p>
            <a:endParaRPr lang="ru-RU" dirty="0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8861077" y="4322291"/>
            <a:ext cx="864000" cy="864000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9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Информация о рейтингах качества управления бюджетным процессом</a:t>
            </a:r>
          </a:p>
          <a:p>
            <a:pPr algn="r"/>
            <a:r>
              <a:rPr lang="ru-RU" b="1" dirty="0"/>
              <a:t>п</a:t>
            </a:r>
            <a:r>
              <a:rPr lang="ru-RU" b="1" dirty="0" smtClean="0"/>
              <a:t>о степени прозрачности бюджетного процесса за 2019 год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46132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Оценка качества управления бюджетным процессом по Санкт-Петербургу (фрагмент)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2756" y="2586802"/>
            <a:ext cx="8434723" cy="3832400"/>
          </a:xfrm>
          <a:prstGeom prst="rect">
            <a:avLst/>
          </a:prstGeom>
        </p:spPr>
      </p:pic>
      <p:sp>
        <p:nvSpPr>
          <p:cNvPr id="9" name="7-конечная звезда 8"/>
          <p:cNvSpPr/>
          <p:nvPr/>
        </p:nvSpPr>
        <p:spPr>
          <a:xfrm>
            <a:off x="5607845" y="5670499"/>
            <a:ext cx="864000" cy="864000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638643" y="2854960"/>
            <a:ext cx="1881277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2020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49" y="2908541"/>
            <a:ext cx="8938759" cy="952803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доходы бюджета </a:t>
            </a:r>
            <a:r>
              <a:rPr lang="ru-RU" dirty="0"/>
              <a:t>- поступающие в бюджет денежные средства, за исключением средств, являющихся </a:t>
            </a:r>
            <a:r>
              <a:rPr lang="ru-RU" dirty="0" smtClean="0"/>
              <a:t>источниками </a:t>
            </a:r>
            <a:r>
              <a:rPr lang="ru-RU" dirty="0"/>
              <a:t>финансирования дефицита бюджета; </a:t>
            </a: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4"/>
            <a:ext cx="8915399" cy="936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b="1" dirty="0"/>
              <a:t>бюджет</a:t>
            </a:r>
            <a:r>
              <a:rPr lang="ru-RU" dirty="0"/>
              <a:t> - форма образования и расходования денежных средств, предназначенных для финансового обеспечения задач и функций </a:t>
            </a:r>
            <a:r>
              <a:rPr lang="ru-RU" dirty="0" smtClean="0"/>
              <a:t> </a:t>
            </a:r>
            <a:r>
              <a:rPr lang="ru-RU" dirty="0"/>
              <a:t>местного самоуправления;</a:t>
            </a:r>
            <a:endParaRPr lang="ru-RU" altLang="ru-RU" dirty="0" smtClean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632749" y="3930467"/>
            <a:ext cx="8915401" cy="90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расходы бюджета </a:t>
            </a:r>
            <a:r>
              <a:rPr lang="ru-RU" dirty="0"/>
              <a:t>- выплачиваемые из бюджета денежные средства, за исключением средств, являющихся </a:t>
            </a:r>
            <a:r>
              <a:rPr lang="ru-RU" dirty="0" smtClean="0"/>
              <a:t>источниками </a:t>
            </a:r>
            <a:r>
              <a:rPr lang="ru-RU" dirty="0"/>
              <a:t>финансирования дефицита бюджета;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632748" y="4931322"/>
            <a:ext cx="8915401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дефицит бюджета </a:t>
            </a:r>
            <a:r>
              <a:rPr lang="ru-RU" dirty="0"/>
              <a:t>- превышение расходов бюджета над его доходами;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656107" y="5366658"/>
            <a:ext cx="8915401" cy="435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профицит бюджета </a:t>
            </a:r>
            <a:r>
              <a:rPr lang="ru-RU" dirty="0"/>
              <a:t>- превышение доходов бюджета над его расходами;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56107" y="5811641"/>
            <a:ext cx="8915401" cy="93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бюджетные ассигнования </a:t>
            </a:r>
            <a:r>
              <a:rPr lang="ru-RU" dirty="0"/>
              <a:t>- предельные объемы денежных средств, предусмотренных в соответствующем финансовом году для исполнения бюджетных обязательств;</a:t>
            </a: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72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2020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9391" y="3113314"/>
            <a:ext cx="8938759" cy="621231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бюджетные обязательства </a:t>
            </a:r>
            <a:r>
              <a:rPr lang="ru-RU" dirty="0" smtClean="0"/>
              <a:t>- расходные обязательства, подлежащие исполнению в соответствующем финансовом году;</a:t>
            </a:r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4"/>
            <a:ext cx="8915399" cy="1210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ведомственная целевая </a:t>
            </a:r>
            <a:r>
              <a:rPr lang="ru-RU" b="1" dirty="0"/>
              <a:t>программа </a:t>
            </a:r>
            <a:r>
              <a:rPr lang="ru-RU" dirty="0" smtClean="0"/>
              <a:t>– утвержденный, либо </a:t>
            </a:r>
            <a:r>
              <a:rPr lang="ru-RU" dirty="0"/>
              <a:t>выделяемый в аналитических </a:t>
            </a:r>
            <a:r>
              <a:rPr lang="ru-RU" dirty="0" smtClean="0"/>
              <a:t>целях, комплекс мероприятий </a:t>
            </a:r>
            <a:r>
              <a:rPr lang="ru-RU" dirty="0"/>
              <a:t>(направлений расходования бюджетных средств)</a:t>
            </a:r>
            <a:r>
              <a:rPr lang="ru-RU" dirty="0" smtClean="0"/>
              <a:t>, </a:t>
            </a:r>
            <a:r>
              <a:rPr lang="ru-RU" dirty="0"/>
              <a:t>направленных на решение конкретной тактической </a:t>
            </a:r>
            <a:r>
              <a:rPr lang="ru-RU" dirty="0" smtClean="0"/>
              <a:t>задачи муниципального образования.</a:t>
            </a:r>
            <a:endParaRPr lang="ru-RU" dirty="0"/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632749" y="3756316"/>
            <a:ext cx="8915401" cy="688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межбюджетные трансферты </a:t>
            </a:r>
            <a:r>
              <a:rPr lang="ru-RU" dirty="0"/>
              <a:t>- средства, предоставляемые </a:t>
            </a:r>
            <a:r>
              <a:rPr lang="ru-RU" dirty="0" smtClean="0"/>
              <a:t>бюджетом системы Российской Федерации бюджету муниципального образования;</a:t>
            </a:r>
            <a:endParaRPr lang="ru-RU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32749" y="4435547"/>
            <a:ext cx="8915401" cy="1457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субвенции</a:t>
            </a:r>
            <a:r>
              <a:rPr lang="ru-RU" dirty="0" smtClean="0"/>
              <a:t> - межбюджетные трансферты </a:t>
            </a:r>
            <a:r>
              <a:rPr lang="ru-RU" dirty="0"/>
              <a:t>из </a:t>
            </a:r>
            <a:r>
              <a:rPr lang="ru-RU" dirty="0" smtClean="0"/>
              <a:t>городского бюджета, </a:t>
            </a:r>
            <a:r>
              <a:rPr lang="ru-RU" dirty="0"/>
              <a:t>предоставляемые </a:t>
            </a:r>
            <a:r>
              <a:rPr lang="ru-RU" dirty="0" smtClean="0"/>
              <a:t>в </a:t>
            </a:r>
            <a:r>
              <a:rPr lang="ru-RU" dirty="0"/>
              <a:t>целях финансового обеспечения расходных обязательств </a:t>
            </a:r>
            <a:r>
              <a:rPr lang="ru-RU" dirty="0" smtClean="0"/>
              <a:t>муниципальных </a:t>
            </a:r>
            <a:r>
              <a:rPr lang="ru-RU" dirty="0"/>
              <a:t>образований, возникающих при выполнении полномочий Российской Федерации, переданных для осуществления </a:t>
            </a:r>
            <a:r>
              <a:rPr lang="ru-RU" dirty="0" smtClean="0"/>
              <a:t>органам </a:t>
            </a:r>
            <a:r>
              <a:rPr lang="ru-RU" dirty="0"/>
              <a:t>местного самоуправления в установленном порядке.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2632749" y="5892764"/>
            <a:ext cx="8915401" cy="889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дотации</a:t>
            </a:r>
            <a:r>
              <a:rPr lang="ru-RU" dirty="0"/>
              <a:t> - межбюджетные трансферты, предоставляемые на безвозмездной и безвозвратной основе без установления </a:t>
            </a:r>
            <a:r>
              <a:rPr lang="ru-RU" dirty="0" smtClean="0"/>
              <a:t>направлений их </a:t>
            </a:r>
            <a:r>
              <a:rPr lang="ru-RU" dirty="0"/>
              <a:t>использования;</a:t>
            </a: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17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50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Глоссарий</a:t>
            </a:r>
          </a:p>
          <a:p>
            <a:pPr algn="ctr">
              <a:lnSpc>
                <a:spcPct val="110000"/>
              </a:lnSpc>
            </a:pPr>
            <a:r>
              <a:rPr lang="ru-RU" b="1" dirty="0" smtClean="0"/>
              <a:t>Бюджета для граждан МО Васильевский на 2020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1" y="1902663"/>
            <a:ext cx="8915399" cy="1210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 smtClean="0"/>
              <a:t>муниципальный </a:t>
            </a:r>
            <a:r>
              <a:rPr lang="ru-RU" b="1" dirty="0"/>
              <a:t>долг </a:t>
            </a:r>
            <a:r>
              <a:rPr lang="ru-RU" dirty="0"/>
              <a:t>- обязательства, возникающие из </a:t>
            </a:r>
            <a:r>
              <a:rPr lang="ru-RU" dirty="0" smtClean="0"/>
              <a:t>муниципальных </a:t>
            </a:r>
            <a:r>
              <a:rPr lang="ru-RU" dirty="0"/>
              <a:t>заимствований, гарантий по обязательствам третьих лиц, другие обязательства в соответствии с видами долговых обязательств</a:t>
            </a:r>
            <a:r>
              <a:rPr lang="ru-RU" dirty="0" smtClean="0"/>
              <a:t>, </a:t>
            </a:r>
            <a:r>
              <a:rPr lang="ru-RU" dirty="0"/>
              <a:t>принятые на себя </a:t>
            </a:r>
            <a:r>
              <a:rPr lang="ru-RU" dirty="0" smtClean="0"/>
              <a:t>муниципальным </a:t>
            </a:r>
            <a:r>
              <a:rPr lang="ru-RU" dirty="0"/>
              <a:t>образованием;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609389" y="3924425"/>
            <a:ext cx="8915401" cy="90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текущий финансовый год </a:t>
            </a:r>
            <a:r>
              <a:rPr lang="ru-RU" dirty="0"/>
              <a:t>- год, в котором осуществляется исполнение бюджета, составление и рассмотрение проекта бюджета на очередной финансовый год </a:t>
            </a:r>
            <a:r>
              <a:rPr lang="ru-RU" dirty="0" smtClean="0"/>
              <a:t>и </a:t>
            </a:r>
            <a:r>
              <a:rPr lang="ru-RU" dirty="0"/>
              <a:t>плановый </a:t>
            </a:r>
            <a:r>
              <a:rPr lang="ru-RU" dirty="0" smtClean="0"/>
              <a:t>период;</a:t>
            </a:r>
            <a:endParaRPr lang="ru-RU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632748" y="4818876"/>
            <a:ext cx="8915401" cy="567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очередной финансовый год </a:t>
            </a:r>
            <a:r>
              <a:rPr lang="ru-RU" dirty="0"/>
              <a:t>- год, следующий за текущим финансовым годом;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656106" y="5382532"/>
            <a:ext cx="8915401" cy="586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плановый период </a:t>
            </a:r>
            <a:r>
              <a:rPr lang="ru-RU" dirty="0"/>
              <a:t>- два финансовых года, следующие за очередным финансовым годом;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56107" y="5988433"/>
            <a:ext cx="8915401" cy="624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/>
              <a:t>отчетный финансовый год </a:t>
            </a:r>
            <a:r>
              <a:rPr lang="ru-RU" dirty="0"/>
              <a:t>- год, предшествующий текущему финансовому </a:t>
            </a:r>
            <a:r>
              <a:rPr lang="ru-RU" dirty="0" smtClean="0"/>
              <a:t>году</a:t>
            </a:r>
            <a:r>
              <a:rPr lang="ru-RU" dirty="0"/>
              <a:t>.</a:t>
            </a:r>
          </a:p>
        </p:txBody>
      </p:sp>
      <p:sp>
        <p:nvSpPr>
          <p:cNvPr id="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09390" y="3042716"/>
            <a:ext cx="8938759" cy="927548"/>
          </a:xfrm>
        </p:spPr>
        <p:txBody>
          <a:bodyPr>
            <a:noAutofit/>
          </a:bodyPr>
          <a:lstStyle/>
          <a:p>
            <a:pPr algn="just"/>
            <a:r>
              <a:rPr lang="ru-RU" b="1" dirty="0"/>
              <a:t>бюджетная смета </a:t>
            </a:r>
            <a:r>
              <a:rPr lang="ru-RU" dirty="0"/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69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60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Введение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372279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Граждане и бюджетный процесс </a:t>
            </a:r>
            <a:endParaRPr lang="ru-RU" dirty="0"/>
          </a:p>
        </p:txBody>
      </p:sp>
      <p:sp>
        <p:nvSpPr>
          <p:cNvPr id="32" name="Подзаголовок 4"/>
          <p:cNvSpPr txBox="1">
            <a:spLocks/>
          </p:cNvSpPr>
          <p:nvPr/>
        </p:nvSpPr>
        <p:spPr>
          <a:xfrm>
            <a:off x="2632755" y="2053648"/>
            <a:ext cx="8915399" cy="1442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 smtClean="0"/>
              <a:t>Граждане,</a:t>
            </a:r>
            <a:r>
              <a:rPr lang="ru-RU" sz="1400" dirty="0" smtClean="0"/>
              <a:t> </a:t>
            </a:r>
            <a:r>
              <a:rPr lang="ru-RU" sz="1400" dirty="0"/>
              <a:t>как </a:t>
            </a:r>
            <a:r>
              <a:rPr lang="ru-RU" sz="1400" dirty="0" smtClean="0"/>
              <a:t>налогоплательщики, должны быть </a:t>
            </a:r>
            <a:r>
              <a:rPr lang="ru-RU" sz="1400" dirty="0"/>
              <a:t>уверены в том, </a:t>
            </a:r>
            <a:r>
              <a:rPr lang="ru-RU" sz="1400" dirty="0" smtClean="0"/>
              <a:t>что их налогоотчисления </a:t>
            </a:r>
            <a:r>
              <a:rPr lang="ru-RU" sz="1400" dirty="0"/>
              <a:t>используются </a:t>
            </a:r>
            <a:r>
              <a:rPr lang="ru-RU" sz="1400" dirty="0" smtClean="0"/>
              <a:t>с максимальной эффективностью. </a:t>
            </a:r>
            <a:r>
              <a:rPr lang="ru-RU" sz="1400" dirty="0"/>
              <a:t>П</a:t>
            </a:r>
            <a:r>
              <a:rPr lang="ru-RU" sz="1400" dirty="0" smtClean="0"/>
              <a:t>ередаваемые </a:t>
            </a:r>
            <a:r>
              <a:rPr lang="ru-RU" sz="1400" dirty="0"/>
              <a:t>ими в распоряжение государства средства должны </a:t>
            </a:r>
            <a:r>
              <a:rPr lang="ru-RU" sz="1400" dirty="0" smtClean="0"/>
              <a:t>приносить конкретные результаты в виде муниципальных услуг, </a:t>
            </a:r>
            <a:r>
              <a:rPr lang="ru-RU" sz="1400" dirty="0"/>
              <a:t>как для общества в целом, так и </a:t>
            </a:r>
            <a:r>
              <a:rPr lang="ru-RU" sz="1400" dirty="0" smtClean="0"/>
              <a:t>для каждой </a:t>
            </a:r>
            <a:r>
              <a:rPr lang="ru-RU" sz="1400" dirty="0"/>
              <a:t>семьи, для каждого </a:t>
            </a:r>
            <a:r>
              <a:rPr lang="ru-RU" sz="1400" dirty="0" smtClean="0"/>
              <a:t>человека в частности.</a:t>
            </a:r>
            <a:endParaRPr lang="ru-RU" sz="1400" dirty="0"/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2632754" y="5200565"/>
            <a:ext cx="8915399" cy="800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/>
              <a:t>«Бюджет для граждан» </a:t>
            </a:r>
            <a:r>
              <a:rPr lang="ru-RU" sz="1400" b="1" dirty="0" smtClean="0"/>
              <a:t>(Отчет) </a:t>
            </a:r>
            <a:r>
              <a:rPr lang="ru-RU" sz="1400" dirty="0" smtClean="0"/>
              <a:t>познакомит </a:t>
            </a:r>
            <a:r>
              <a:rPr lang="ru-RU" sz="1400" dirty="0"/>
              <a:t>Вас с </a:t>
            </a:r>
            <a:r>
              <a:rPr lang="ru-RU" sz="1400" dirty="0" smtClean="0"/>
              <a:t>основными положениями </a:t>
            </a:r>
            <a:r>
              <a:rPr lang="ru-RU" sz="1400" dirty="0"/>
              <a:t>бюджета </a:t>
            </a:r>
            <a:r>
              <a:rPr lang="ru-RU" sz="1400" dirty="0" smtClean="0"/>
              <a:t>муниципального образования МО Васильевский </a:t>
            </a:r>
            <a:r>
              <a:rPr lang="ru-RU" sz="1400" b="1" dirty="0" smtClean="0"/>
              <a:t>за 2020 год</a:t>
            </a:r>
            <a:endParaRPr lang="ru-RU" sz="1400" b="1" dirty="0"/>
          </a:p>
        </p:txBody>
      </p:sp>
      <p:sp>
        <p:nvSpPr>
          <p:cNvPr id="34" name="Подзаголовок 4"/>
          <p:cNvSpPr txBox="1">
            <a:spLocks/>
          </p:cNvSpPr>
          <p:nvPr/>
        </p:nvSpPr>
        <p:spPr>
          <a:xfrm>
            <a:off x="2632754" y="3650732"/>
            <a:ext cx="8915399" cy="13947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400" b="1" dirty="0"/>
              <a:t>Публичные слушания </a:t>
            </a:r>
            <a:r>
              <a:rPr lang="ru-RU" sz="1400" dirty="0"/>
              <a:t>– форма участия населения </a:t>
            </a:r>
            <a:r>
              <a:rPr lang="ru-RU" sz="1400" dirty="0" smtClean="0"/>
              <a:t>в осуществлении местного самоуправления</a:t>
            </a:r>
            <a:r>
              <a:rPr lang="ru-RU" sz="1400" dirty="0"/>
              <a:t>. </a:t>
            </a:r>
            <a:r>
              <a:rPr lang="ru-RU" sz="1400" dirty="0" smtClean="0"/>
              <a:t>Слушания с привлечением граждан проводятся </a:t>
            </a:r>
            <a:r>
              <a:rPr lang="ru-RU" sz="1400" dirty="0"/>
              <a:t>с целью </a:t>
            </a:r>
            <a:r>
              <a:rPr lang="ru-RU" sz="1400" dirty="0" smtClean="0"/>
              <a:t>выявления мнения </a:t>
            </a:r>
            <a:r>
              <a:rPr lang="ru-RU" sz="1400" dirty="0"/>
              <a:t>населения по проекту бюджета </a:t>
            </a:r>
            <a:r>
              <a:rPr lang="ru-RU" sz="1400" dirty="0" smtClean="0"/>
              <a:t>муниципального образования на </a:t>
            </a:r>
            <a:r>
              <a:rPr lang="ru-RU" sz="1400" dirty="0"/>
              <a:t>очередной финансовый год и плановый </a:t>
            </a:r>
            <a:r>
              <a:rPr lang="ru-RU" sz="1400" dirty="0" smtClean="0"/>
              <a:t>период, а также – по отчетности о расходовании средств за истекший период времени.</a:t>
            </a:r>
            <a:endParaRPr lang="ru-RU" sz="1400" dirty="0"/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Выноска со стрелкой вверх 1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25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1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Контактная информация МО Васильевский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8857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Руководство:</a:t>
            </a:r>
            <a:endParaRPr lang="ru-RU" dirty="0"/>
          </a:p>
        </p:txBody>
      </p:sp>
      <p:pic>
        <p:nvPicPr>
          <p:cNvPr id="6" name="Рисунок 5" descr="http://www.msmov.spb.ru/files/image/foto/dep_2014/dep_2014_figurin_1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2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ww.msmov.spb.ru/files/image/foto/adm/ivanov_d_v_19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53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6" y="4382697"/>
            <a:ext cx="4105502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/>
              <a:t>Фигурин</a:t>
            </a:r>
            <a:r>
              <a:rPr lang="ru-RU" sz="1200" b="1" dirty="0" smtClean="0"/>
              <a:t> Игорь Стефанович</a:t>
            </a:r>
            <a:endParaRPr lang="ru-RU" sz="1200" dirty="0" smtClean="0"/>
          </a:p>
          <a:p>
            <a:pPr algn="ctr"/>
            <a:r>
              <a:rPr lang="ru-RU" sz="1000" dirty="0" smtClean="0"/>
              <a:t>Глава внутригородского муниципального образования </a:t>
            </a:r>
            <a:br>
              <a:rPr lang="ru-RU" sz="1000" dirty="0" smtClean="0"/>
            </a:br>
            <a:r>
              <a:rPr lang="ru-RU" sz="1000" dirty="0" smtClean="0"/>
              <a:t>Санкт-Петербурга муниципальный округ Васильевский</a:t>
            </a:r>
            <a:endParaRPr lang="ru-RU" sz="1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4641" y="4369014"/>
            <a:ext cx="4628015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Иванов Дмитрий Владимирович</a:t>
            </a:r>
            <a:endParaRPr lang="ru-RU" sz="1200" dirty="0"/>
          </a:p>
          <a:p>
            <a:pPr algn="ctr"/>
            <a:r>
              <a:rPr lang="ru-RU" sz="1000" dirty="0"/>
              <a:t>Глава местной администрации </a:t>
            </a:r>
            <a:r>
              <a:rPr lang="ru-RU" sz="1000" dirty="0" smtClean="0"/>
              <a:t>внутригородского </a:t>
            </a:r>
            <a:r>
              <a:rPr lang="ru-RU" sz="1000" dirty="0"/>
              <a:t>муниципального образования Санкт-Петербурга </a:t>
            </a:r>
            <a:r>
              <a:rPr lang="ru-RU" sz="1000" dirty="0" smtClean="0"/>
              <a:t>муниципальный </a:t>
            </a:r>
            <a:r>
              <a:rPr lang="ru-RU" sz="1000" dirty="0"/>
              <a:t>округ </a:t>
            </a:r>
            <a:r>
              <a:rPr lang="ru-RU" sz="1000" dirty="0" smtClean="0"/>
              <a:t>Васильевский</a:t>
            </a:r>
            <a:endParaRPr lang="ru-RU" sz="1000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850470" y="5713551"/>
            <a:ext cx="8915399" cy="76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Телефон/факс:</a:t>
            </a:r>
            <a:r>
              <a:rPr lang="ru-RU" sz="1400" dirty="0"/>
              <a:t> 328-58-31, 323-32-34, 323-32-61</a:t>
            </a:r>
            <a:br>
              <a:rPr lang="ru-RU" sz="1400" dirty="0"/>
            </a:br>
            <a:r>
              <a:rPr lang="ru-RU" sz="1400" b="1" dirty="0"/>
              <a:t>С</a:t>
            </a:r>
            <a:r>
              <a:rPr lang="ru-RU" sz="1400" b="1" dirty="0" smtClean="0"/>
              <a:t>айт: </a:t>
            </a:r>
            <a:r>
              <a:rPr lang="en-US" sz="1400" dirty="0" smtClean="0"/>
              <a:t>https://www.msmov.spb.ru       </a:t>
            </a:r>
            <a:r>
              <a:rPr lang="ru-RU" sz="1400" b="1" dirty="0" smtClean="0"/>
              <a:t>e-</a:t>
            </a:r>
            <a:r>
              <a:rPr lang="ru-RU" sz="1400" b="1" dirty="0" err="1" smtClean="0"/>
              <a:t>mail</a:t>
            </a:r>
            <a:r>
              <a:rPr lang="ru-RU" sz="1400" b="1" dirty="0"/>
              <a:t>:</a:t>
            </a:r>
            <a:r>
              <a:rPr lang="ru-RU" sz="1400" dirty="0"/>
              <a:t> mcmo8@mail.ru</a:t>
            </a:r>
            <a:br>
              <a:rPr lang="ru-RU" sz="1400" dirty="0"/>
            </a:br>
            <a:r>
              <a:rPr lang="ru-RU" sz="1400" b="1" dirty="0"/>
              <a:t>Почтовый адрес:</a:t>
            </a:r>
            <a:r>
              <a:rPr lang="ru-RU" sz="1400" dirty="0"/>
              <a:t> 199004, Санкт-Петербург, 4-я линия В.О., д. 45, </a:t>
            </a:r>
            <a:r>
              <a:rPr lang="ru-RU" sz="1400" dirty="0" err="1"/>
              <a:t>каб</a:t>
            </a:r>
            <a:r>
              <a:rPr lang="ru-RU" sz="1400" dirty="0"/>
              <a:t>. №2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834641" y="5160836"/>
            <a:ext cx="4628015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граждан:  каждый Вторник с 15:00 до 18:00</a:t>
            </a:r>
            <a:endParaRPr lang="ru-RU" sz="1000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516870" y="5171722"/>
            <a:ext cx="4372201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избирателей: 1-й и 3-й Четверг с 16:00 до 18:00</a:t>
            </a:r>
            <a:endParaRPr lang="ru-RU" sz="10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6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460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Введение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372279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Участие граждан в бюджетном процессе </a:t>
            </a:r>
            <a:endParaRPr lang="ru-RU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6001884" y="2135932"/>
            <a:ext cx="914400" cy="914400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8317751" y="2484274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ГРАЖДАНИН: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убличные слушания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 Проекту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8317750" y="4656345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ГРАЖДАНИН: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убличные слушания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 Отчету исполнения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Б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Блок-схема: несколько документов 13"/>
          <p:cNvSpPr>
            <a:spLocks/>
          </p:cNvSpPr>
          <p:nvPr/>
        </p:nvSpPr>
        <p:spPr>
          <a:xfrm>
            <a:off x="2153587" y="2484274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НАЛОГОПЛАТЕЛЬЩИК: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омогает формировать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Доходную часть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2153587" y="4623265"/>
            <a:ext cx="2471057" cy="1717611"/>
          </a:xfrm>
          <a:prstGeom prst="flowChartMultidocumen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Как 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ПОЛУЧАТЕЛЬ БЛАГ: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п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отребляет результаты</a:t>
            </a:r>
          </a:p>
          <a:p>
            <a:pPr algn="ctr"/>
            <a:r>
              <a:rPr lang="ru-RU" sz="1000" b="1" dirty="0">
                <a:ln/>
                <a:solidFill>
                  <a:schemeClr val="accent3"/>
                </a:solidFill>
              </a:rPr>
              <a:t>р</a:t>
            </a:r>
            <a:r>
              <a:rPr lang="ru-RU" sz="1000" b="1" dirty="0" smtClean="0">
                <a:ln/>
                <a:solidFill>
                  <a:schemeClr val="accent3"/>
                </a:solidFill>
              </a:rPr>
              <a:t>еализации программ</a:t>
            </a:r>
          </a:p>
          <a:p>
            <a:pPr algn="ctr"/>
            <a:r>
              <a:rPr lang="ru-RU" sz="1000" b="1" dirty="0" smtClean="0">
                <a:ln/>
                <a:solidFill>
                  <a:schemeClr val="accent3"/>
                </a:solidFill>
              </a:rPr>
              <a:t>Расходной части Бюджета</a:t>
            </a:r>
            <a:endParaRPr lang="ru-RU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7342891" y="2597627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10800000">
            <a:off x="5086073" y="2597627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триховая стрелка вправо 24"/>
          <p:cNvSpPr/>
          <p:nvPr/>
        </p:nvSpPr>
        <p:spPr>
          <a:xfrm>
            <a:off x="4717646" y="3717253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7686173" y="4660528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 rot="10800000">
            <a:off x="7686173" y="3717253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 rot="10800000">
            <a:off x="4717646" y="4660528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10800000">
            <a:off x="7372415" y="5889324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5086073" y="5881954"/>
            <a:ext cx="489204" cy="484632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001883" y="5674440"/>
            <a:ext cx="914400" cy="914400"/>
          </a:xfrm>
          <a:prstGeom prst="smileyF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45916" y="3953066"/>
            <a:ext cx="2050561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ru-RU" sz="44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nsolas" panose="020B0609020204030204" pitchFamily="49" charset="0"/>
                <a:cs typeface="Consolas" panose="020B0609020204030204" pitchFamily="49" charset="0"/>
              </a:rPr>
              <a:t>БЮДЖЕТ</a:t>
            </a:r>
            <a:endParaRPr lang="ru-RU" sz="4400" b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Выноска со стрелкой вверх 2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Выноска со стрелкой вверх 35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12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937555" y="511406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1" descr="F:\okrug_map_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555" y="1637689"/>
            <a:ext cx="7248525" cy="46577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Выноска со стрелкой вверх 9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394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</a:t>
            </a:r>
            <a:r>
              <a:rPr lang="ru-RU" b="1" dirty="0" smtClean="0"/>
              <a:t>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0734" y="4340500"/>
            <a:ext cx="6122681" cy="2042010"/>
          </a:xfrm>
        </p:spPr>
        <p:txBody>
          <a:bodyPr>
            <a:normAutofit/>
          </a:bodyPr>
          <a:lstStyle/>
          <a:p>
            <a:r>
              <a:rPr lang="ru-RU" altLang="ru-RU" dirty="0"/>
              <a:t>Общая площадь земель округа – </a:t>
            </a:r>
            <a:r>
              <a:rPr lang="ru-RU" altLang="ru-RU" dirty="0">
                <a:solidFill>
                  <a:srgbClr val="002060"/>
                </a:solidFill>
              </a:rPr>
              <a:t>241,000</a:t>
            </a:r>
            <a:r>
              <a:rPr lang="ru-RU" altLang="ru-RU" dirty="0"/>
              <a:t> га.</a:t>
            </a:r>
          </a:p>
          <a:p>
            <a:r>
              <a:rPr lang="ru-RU" altLang="ru-RU" dirty="0" smtClean="0"/>
              <a:t>Численность население </a:t>
            </a:r>
            <a:r>
              <a:rPr lang="ru-RU" altLang="ru-RU" dirty="0"/>
              <a:t>округа – </a:t>
            </a:r>
            <a:r>
              <a:rPr lang="ru-RU" altLang="ru-RU" dirty="0" smtClean="0">
                <a:solidFill>
                  <a:srgbClr val="153261"/>
                </a:solidFill>
              </a:rPr>
              <a:t>33 067 </a:t>
            </a:r>
            <a:r>
              <a:rPr lang="ru-RU" altLang="ru-RU" dirty="0"/>
              <a:t>чел.</a:t>
            </a:r>
          </a:p>
          <a:p>
            <a:r>
              <a:rPr lang="ru-RU" altLang="ru-RU" dirty="0"/>
              <a:t>Дети до 17 лет </a:t>
            </a:r>
            <a:r>
              <a:rPr lang="ru-RU" altLang="ru-RU" dirty="0" smtClean="0"/>
              <a:t> –  </a:t>
            </a:r>
            <a:r>
              <a:rPr lang="ru-RU" altLang="ru-RU" dirty="0" smtClean="0">
                <a:solidFill>
                  <a:srgbClr val="153261"/>
                </a:solidFill>
              </a:rPr>
              <a:t>5 524 </a:t>
            </a:r>
            <a:r>
              <a:rPr lang="ru-RU" altLang="ru-RU" dirty="0"/>
              <a:t>чел.</a:t>
            </a:r>
          </a:p>
          <a:p>
            <a:r>
              <a:rPr lang="ru-RU" altLang="ru-RU" dirty="0"/>
              <a:t>Количество жилых домов </a:t>
            </a:r>
            <a:r>
              <a:rPr lang="ru-RU" altLang="ru-RU" dirty="0" smtClean="0"/>
              <a:t> –  </a:t>
            </a:r>
            <a:r>
              <a:rPr lang="ru-RU" altLang="ru-RU" dirty="0" smtClean="0">
                <a:solidFill>
                  <a:srgbClr val="153261"/>
                </a:solidFill>
              </a:rPr>
              <a:t>270 </a:t>
            </a:r>
            <a:r>
              <a:rPr lang="ru-RU" altLang="ru-RU" dirty="0" smtClean="0"/>
              <a:t>ед.</a:t>
            </a:r>
            <a:endParaRPr lang="ru-RU" altLang="ru-RU" dirty="0"/>
          </a:p>
          <a:p>
            <a:r>
              <a:rPr lang="ru-RU" altLang="ru-RU" dirty="0" smtClean="0"/>
              <a:t>Площадь зеленых насаждений  –  </a:t>
            </a:r>
            <a:r>
              <a:rPr lang="ru-RU" altLang="ru-RU" dirty="0" smtClean="0">
                <a:solidFill>
                  <a:srgbClr val="153261"/>
                </a:solidFill>
              </a:rPr>
              <a:t>2,285</a:t>
            </a:r>
            <a:r>
              <a:rPr lang="ru-RU" altLang="ru-RU" dirty="0" smtClean="0"/>
              <a:t> </a:t>
            </a:r>
            <a:r>
              <a:rPr lang="ru-RU" altLang="ru-RU" dirty="0"/>
              <a:t>га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785156" y="2328094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Общие </a:t>
            </a:r>
            <a:r>
              <a:rPr lang="ru-RU" dirty="0"/>
              <a:t>сведения на текущий период 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129360" y="3050332"/>
            <a:ext cx="5904968" cy="12474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Внутригородское муниципальное образование МО Васильевский расположено в Василеостровском районе Санкт-Петербурга, города федерального значения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805" y="3858385"/>
            <a:ext cx="3333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" name="Выноска со стрелкой вверх 14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969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характеристики </a:t>
            </a:r>
          </a:p>
          <a:p>
            <a:pPr algn="ctr">
              <a:lnSpc>
                <a:spcPct val="110000"/>
              </a:lnSpc>
            </a:pPr>
            <a:r>
              <a:rPr lang="ru-RU" b="1" dirty="0"/>
              <a:t>муниципального образования МО Васильевский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48004" y="3095240"/>
            <a:ext cx="5746068" cy="3374571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/>
              <a:t>Детские дошкольные учреждения  –  </a:t>
            </a:r>
            <a:r>
              <a:rPr lang="ru-RU" altLang="ru-RU" dirty="0">
                <a:solidFill>
                  <a:srgbClr val="153261"/>
                </a:solidFill>
              </a:rPr>
              <a:t>5 </a:t>
            </a:r>
            <a:r>
              <a:rPr lang="ru-RU" altLang="ru-RU" dirty="0"/>
              <a:t>ед.</a:t>
            </a:r>
          </a:p>
          <a:p>
            <a:r>
              <a:rPr lang="ru-RU" altLang="ru-RU" dirty="0"/>
              <a:t>Общеобразовательные школы и лицеи  –  </a:t>
            </a:r>
            <a:r>
              <a:rPr lang="ru-RU" altLang="ru-RU" dirty="0">
                <a:solidFill>
                  <a:srgbClr val="153261"/>
                </a:solidFill>
              </a:rPr>
              <a:t>4 </a:t>
            </a:r>
            <a:r>
              <a:rPr lang="ru-RU" altLang="ru-RU" dirty="0"/>
              <a:t>ед.</a:t>
            </a:r>
          </a:p>
          <a:p>
            <a:r>
              <a:rPr lang="ru-RU" altLang="ru-RU" dirty="0" smtClean="0"/>
              <a:t>Спортивные сооружения – </a:t>
            </a:r>
            <a:r>
              <a:rPr lang="ru-RU" altLang="ru-RU" dirty="0" smtClean="0">
                <a:solidFill>
                  <a:srgbClr val="002060"/>
                </a:solidFill>
              </a:rPr>
              <a:t>28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Организации здравоохранения </a:t>
            </a:r>
            <a:r>
              <a:rPr lang="ru-RU" altLang="ru-RU" dirty="0"/>
              <a:t>– </a:t>
            </a:r>
            <a:r>
              <a:rPr lang="ru-RU" altLang="ru-RU" dirty="0" smtClean="0">
                <a:solidFill>
                  <a:srgbClr val="153261"/>
                </a:solidFill>
              </a:rPr>
              <a:t>8 </a:t>
            </a:r>
            <a:r>
              <a:rPr lang="ru-RU" altLang="ru-RU" dirty="0"/>
              <a:t>ед.</a:t>
            </a:r>
          </a:p>
          <a:p>
            <a:r>
              <a:rPr lang="ru-RU" altLang="ru-RU" dirty="0" smtClean="0"/>
              <a:t>Предприятия </a:t>
            </a:r>
            <a:r>
              <a:rPr lang="ru-RU" altLang="ru-RU" dirty="0"/>
              <a:t>общественного </a:t>
            </a:r>
            <a:r>
              <a:rPr lang="ru-RU" altLang="ru-RU" dirty="0" smtClean="0"/>
              <a:t>питания – </a:t>
            </a:r>
            <a:r>
              <a:rPr lang="ru-RU" altLang="ru-RU" dirty="0" smtClean="0">
                <a:solidFill>
                  <a:srgbClr val="002060"/>
                </a:solidFill>
              </a:rPr>
              <a:t>78</a:t>
            </a:r>
            <a:r>
              <a:rPr lang="ru-RU" altLang="ru-RU" dirty="0" smtClean="0"/>
              <a:t> ед.</a:t>
            </a:r>
            <a:endParaRPr lang="ru-RU" altLang="ru-RU" dirty="0"/>
          </a:p>
          <a:p>
            <a:r>
              <a:rPr lang="ru-RU" altLang="ru-RU" dirty="0" smtClean="0"/>
              <a:t>Организации </a:t>
            </a:r>
            <a:r>
              <a:rPr lang="ru-RU" altLang="ru-RU" dirty="0"/>
              <a:t>бытового </a:t>
            </a:r>
            <a:r>
              <a:rPr lang="ru-RU" altLang="ru-RU" dirty="0" smtClean="0"/>
              <a:t>обслуживания – </a:t>
            </a:r>
            <a:r>
              <a:rPr lang="ru-RU" altLang="ru-RU" dirty="0" smtClean="0">
                <a:solidFill>
                  <a:srgbClr val="002060"/>
                </a:solidFill>
              </a:rPr>
              <a:t>99</a:t>
            </a:r>
            <a:r>
              <a:rPr lang="ru-RU" altLang="ru-RU" dirty="0" smtClean="0"/>
              <a:t> ед.</a:t>
            </a:r>
            <a:endParaRPr lang="ru-RU" altLang="ru-RU" dirty="0"/>
          </a:p>
          <a:p>
            <a:r>
              <a:rPr lang="ru-RU" altLang="ru-RU" dirty="0" smtClean="0"/>
              <a:t>Продуктовых магазина </a:t>
            </a:r>
            <a:r>
              <a:rPr lang="ru-RU" altLang="ru-RU" dirty="0"/>
              <a:t>– </a:t>
            </a:r>
            <a:r>
              <a:rPr lang="ru-RU" altLang="ru-RU" dirty="0" smtClean="0">
                <a:solidFill>
                  <a:srgbClr val="002060"/>
                </a:solidFill>
              </a:rPr>
              <a:t>82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Непродовольственных магазинов – </a:t>
            </a:r>
            <a:r>
              <a:rPr lang="ru-RU" altLang="ru-RU" dirty="0" smtClean="0">
                <a:solidFill>
                  <a:srgbClr val="002060"/>
                </a:solidFill>
              </a:rPr>
              <a:t>127</a:t>
            </a:r>
            <a:r>
              <a:rPr lang="ru-RU" altLang="ru-RU" dirty="0" smtClean="0"/>
              <a:t> ед.</a:t>
            </a:r>
          </a:p>
          <a:p>
            <a:r>
              <a:rPr lang="ru-RU" altLang="ru-RU" dirty="0" smtClean="0"/>
              <a:t>Банно-прачечных объектов – </a:t>
            </a:r>
            <a:r>
              <a:rPr lang="ru-RU" altLang="ru-RU" dirty="0" smtClean="0">
                <a:solidFill>
                  <a:srgbClr val="002060"/>
                </a:solidFill>
              </a:rPr>
              <a:t>5</a:t>
            </a:r>
            <a:r>
              <a:rPr lang="ru-RU" altLang="ru-RU" dirty="0" smtClean="0"/>
              <a:t> ед. </a:t>
            </a:r>
            <a:endParaRPr lang="ru-RU" altLang="ru-RU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785156" y="2328094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Общие </a:t>
            </a:r>
            <a:r>
              <a:rPr lang="ru-RU" dirty="0"/>
              <a:t>сведения на текущий </a:t>
            </a:r>
            <a:r>
              <a:rPr lang="ru-RU" dirty="0" smtClean="0"/>
              <a:t>период (продолжение) </a:t>
            </a:r>
            <a:endParaRPr lang="ru-RU" dirty="0"/>
          </a:p>
        </p:txBody>
      </p:sp>
      <p:pic>
        <p:nvPicPr>
          <p:cNvPr id="2050" name="Picture 2" descr="C:\Users\НИКОиПО\Desktop\photo_1-12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7288" y="3614469"/>
            <a:ext cx="4063042" cy="30020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Выноска со стрелкой вверх 11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5808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34242" y="825865"/>
            <a:ext cx="9313913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показатели социально-экономического развития </a:t>
            </a:r>
          </a:p>
          <a:p>
            <a:pPr algn="r">
              <a:lnSpc>
                <a:spcPct val="110000"/>
              </a:lnSpc>
            </a:pPr>
            <a:r>
              <a:rPr lang="ru-RU" b="1" dirty="0"/>
              <a:t>з</a:t>
            </a:r>
            <a:r>
              <a:rPr lang="ru-RU" b="1" dirty="0" smtClean="0"/>
              <a:t>а 2017-2019 годы, за отчетный 2020 </a:t>
            </a:r>
            <a:r>
              <a:rPr lang="ru-RU" b="1" dirty="0"/>
              <a:t>год </a:t>
            </a:r>
            <a:r>
              <a:rPr lang="ru-RU" b="1" dirty="0" smtClean="0"/>
              <a:t>и 2021-2022 годы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Таблица показателей (</a:t>
            </a:r>
            <a:r>
              <a:rPr lang="ru-RU" b="1" dirty="0" smtClean="0"/>
              <a:t>в рублях на человека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79812"/>
              </p:ext>
            </p:extLst>
          </p:nvPr>
        </p:nvGraphicFramePr>
        <p:xfrm>
          <a:off x="2743449" y="2764971"/>
          <a:ext cx="7767154" cy="381770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30523"/>
                <a:gridCol w="706105"/>
                <a:gridCol w="706105"/>
                <a:gridCol w="706105"/>
                <a:gridCol w="809471"/>
                <a:gridCol w="718248"/>
                <a:gridCol w="590597"/>
              </a:tblGrid>
              <a:tr h="2767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</a:rPr>
                        <a:t>Показатели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Отчетный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Плановый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6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Доходы бюджета муниципального образования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1966,14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2284,24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2 251,96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2159,02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1785,29</a:t>
                      </a:r>
                    </a:p>
                  </a:txBody>
                  <a:tcPr marL="9525" marR="9525" marT="9525" marB="0" anchor="ctr"/>
                </a:tc>
              </a:tr>
              <a:tr h="3856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u="none" strike="noStrike" dirty="0">
                          <a:effectLst/>
                        </a:rPr>
                        <a:t>Расходы бюджета муниципального образования,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just" fontAlgn="ctr"/>
                      <a:r>
                        <a:rPr lang="ru-RU" sz="1000" u="none" strike="noStrike" dirty="0" smtClean="0">
                          <a:effectLst/>
                        </a:rPr>
                        <a:t>в </a:t>
                      </a:r>
                      <a:r>
                        <a:rPr lang="ru-RU" sz="1000" u="none" strike="noStrike" dirty="0">
                          <a:effectLst/>
                        </a:rPr>
                        <a:t>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2263,24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2 559,70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2145,10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1778,69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1785,29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539,93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520,85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549,98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567,22</a:t>
                      </a:r>
                    </a:p>
                  </a:txBody>
                  <a:tcPr marL="9525" marR="9525" marT="9525" marB="0" anchor="ctr"/>
                </a:tc>
              </a:tr>
              <a:tr h="2659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национальную </a:t>
                      </a:r>
                      <a:r>
                        <a:rPr lang="ru-RU" sz="1000" u="none" strike="noStrike" dirty="0" smtClean="0">
                          <a:effectLst/>
                        </a:rPr>
                        <a:t>безопасность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национальную экономику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5,95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жилищно-коммунальное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966,39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980,18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988,49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577,57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524,47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на охрану окружающей среды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образование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2,81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культуру и кинематографию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502,11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226,25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214,71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социальную политику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333,37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418,39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</a:rPr>
                        <a:t>Расходы на физическую культуру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612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</a:rPr>
                        <a:t>Расходы на средства массовой информации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56,09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49,55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Выноска со стрелкой вверх 1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260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Основные задачи и приоритеты бюджетной политики</a:t>
            </a:r>
          </a:p>
          <a:p>
            <a:pPr algn="r">
              <a:lnSpc>
                <a:spcPct val="110000"/>
              </a:lnSpc>
            </a:pPr>
            <a:r>
              <a:rPr lang="ru-RU" b="1" dirty="0" smtClean="0"/>
              <a:t>МО Васильевский за отчетный 2020 год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85149" y="5866309"/>
            <a:ext cx="8762999" cy="54586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altLang="ru-RU" sz="1400" dirty="0"/>
              <a:t>4</a:t>
            </a:r>
            <a:r>
              <a:rPr lang="ru-RU" altLang="ru-RU" sz="1400" dirty="0" smtClean="0"/>
              <a:t>. Выполнение </a:t>
            </a:r>
            <a:r>
              <a:rPr lang="ru-RU" altLang="ru-RU" sz="1400" dirty="0"/>
              <a:t>отдельных государственных полномочий по опеке и </a:t>
            </a:r>
            <a:r>
              <a:rPr lang="ru-RU" altLang="ru-RU" sz="1400" dirty="0" smtClean="0"/>
              <a:t>попечительству, а также </a:t>
            </a:r>
            <a:r>
              <a:rPr lang="ru-RU" altLang="ru-RU" sz="1400" dirty="0"/>
              <a:t>по составлению протоколов об административных </a:t>
            </a:r>
            <a:r>
              <a:rPr lang="ru-RU" altLang="ru-RU" sz="1400" dirty="0" smtClean="0"/>
              <a:t>правонарушениях.</a:t>
            </a:r>
            <a:endParaRPr lang="ru-RU" altLang="ru-RU" sz="1400" dirty="0"/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7012"/>
            <a:ext cx="8915399" cy="444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Основные задачи бюджетной политики</a:t>
            </a:r>
            <a:endParaRPr lang="ru-RU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785149" y="5028654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2</a:t>
            </a:r>
            <a:r>
              <a:rPr lang="ru-RU" altLang="ru-RU" sz="1400" dirty="0" smtClean="0"/>
              <a:t>. </a:t>
            </a:r>
            <a:r>
              <a:rPr lang="ru-RU" altLang="ru-RU" sz="1400" dirty="0"/>
              <a:t>У</a:t>
            </a:r>
            <a:r>
              <a:rPr lang="ru-RU" sz="1400" dirty="0" smtClean="0"/>
              <a:t>лучшение </a:t>
            </a:r>
            <a:r>
              <a:rPr lang="ru-RU" sz="1400" dirty="0"/>
              <a:t>качества </a:t>
            </a:r>
            <a:r>
              <a:rPr lang="ru-RU" sz="1400" dirty="0" smtClean="0"/>
              <a:t>жизни </a:t>
            </a:r>
            <a:r>
              <a:rPr lang="ru-RU" sz="1400" dirty="0"/>
              <a:t>граждан, проживающих на территории муниципального округа</a:t>
            </a:r>
            <a:r>
              <a:rPr lang="ru-RU" altLang="ru-RU" sz="1400" dirty="0" smtClean="0"/>
              <a:t>;</a:t>
            </a: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785149" y="4620760"/>
            <a:ext cx="8762999" cy="293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 smtClean="0"/>
              <a:t>1. Благоустройство территории муниципального округа;</a:t>
            </a: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785149" y="5452314"/>
            <a:ext cx="8762999" cy="321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3</a:t>
            </a:r>
            <a:r>
              <a:rPr lang="ru-RU" altLang="ru-RU" sz="1400" dirty="0" smtClean="0"/>
              <a:t>. Эффективное исполнение социально-значимых ведомственных целевых программ;</a:t>
            </a:r>
            <a:endParaRPr lang="ru-RU" altLang="ru-RU" sz="1400" dirty="0"/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2785148" y="2594297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2</a:t>
            </a:r>
            <a:r>
              <a:rPr lang="ru-RU" altLang="ru-RU" sz="1400" dirty="0" smtClean="0"/>
              <a:t>. Совершенствование нормативно-правового регулирования бюджетного процесса;</a:t>
            </a: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785150" y="3506744"/>
            <a:ext cx="8762999" cy="528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 smtClean="0"/>
              <a:t>4. Повышение качества ведомственных целевых программ и расширение их использования в бюджетном планировании.</a:t>
            </a: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2785150" y="2990815"/>
            <a:ext cx="8762999" cy="4958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3</a:t>
            </a:r>
            <a:r>
              <a:rPr lang="ru-RU" altLang="ru-RU" sz="1400" dirty="0" smtClean="0"/>
              <a:t>. Повышение эффективности финансовых взаимоотношений с бюджетами Санкт-Петербурга;</a:t>
            </a: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2785148" y="2214432"/>
            <a:ext cx="8762999" cy="3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400" dirty="0"/>
              <a:t>1</a:t>
            </a:r>
            <a:r>
              <a:rPr lang="ru-RU" altLang="ru-RU" sz="1400" dirty="0" smtClean="0"/>
              <a:t>. Повышение эффективности оказания муниципальных услуг;</a:t>
            </a:r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2632756" y="4178190"/>
            <a:ext cx="8915399" cy="336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Приоритеты бюджетной политики</a:t>
            </a:r>
            <a:endParaRPr lang="ru-RU" dirty="0"/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41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9555</TotalTime>
  <Words>2871</Words>
  <Application>Microsoft Office PowerPoint</Application>
  <PresentationFormat>Широкоэкранный</PresentationFormat>
  <Paragraphs>826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Consolas</vt:lpstr>
      <vt:lpstr>Times New Roman</vt:lpstr>
      <vt:lpstr>Wingdings 3</vt:lpstr>
      <vt:lpstr>Легкий дым</vt:lpstr>
      <vt:lpstr>Бюджет (Отчет)  за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471</cp:revision>
  <dcterms:created xsi:type="dcterms:W3CDTF">2017-09-11T10:04:56Z</dcterms:created>
  <dcterms:modified xsi:type="dcterms:W3CDTF">2021-01-25T07:55:41Z</dcterms:modified>
</cp:coreProperties>
</file>